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7" r:id="rId6"/>
    <p:sldId id="258" r:id="rId7"/>
    <p:sldId id="259" r:id="rId8"/>
    <p:sldId id="261" r:id="rId9"/>
    <p:sldId id="262" r:id="rId10"/>
    <p:sldId id="263" r:id="rId11"/>
    <p:sldId id="264" r:id="rId12"/>
    <p:sldId id="272" r:id="rId13"/>
    <p:sldId id="269" r:id="rId14"/>
    <p:sldId id="271" r:id="rId15"/>
    <p:sldId id="270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999 Vols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mmm\-yy</c:formatCode>
                <c:ptCount val="31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  <c:pt idx="16">
                  <c:v>44774</c:v>
                </c:pt>
                <c:pt idx="17">
                  <c:v>44805</c:v>
                </c:pt>
                <c:pt idx="18">
                  <c:v>44835</c:v>
                </c:pt>
                <c:pt idx="19">
                  <c:v>44866</c:v>
                </c:pt>
                <c:pt idx="20">
                  <c:v>44896</c:v>
                </c:pt>
                <c:pt idx="21">
                  <c:v>44927</c:v>
                </c:pt>
                <c:pt idx="22">
                  <c:v>44958</c:v>
                </c:pt>
                <c:pt idx="23">
                  <c:v>44986</c:v>
                </c:pt>
                <c:pt idx="24">
                  <c:v>45017</c:v>
                </c:pt>
                <c:pt idx="25">
                  <c:v>45047</c:v>
                </c:pt>
                <c:pt idx="26">
                  <c:v>45078</c:v>
                </c:pt>
                <c:pt idx="27">
                  <c:v>45108</c:v>
                </c:pt>
                <c:pt idx="28">
                  <c:v>45139</c:v>
                </c:pt>
                <c:pt idx="29">
                  <c:v>45170</c:v>
                </c:pt>
                <c:pt idx="30">
                  <c:v>45200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24110</c:v>
                </c:pt>
                <c:pt idx="1">
                  <c:v>26964</c:v>
                </c:pt>
                <c:pt idx="2">
                  <c:v>28018</c:v>
                </c:pt>
                <c:pt idx="3">
                  <c:v>30439</c:v>
                </c:pt>
                <c:pt idx="4">
                  <c:v>29182</c:v>
                </c:pt>
                <c:pt idx="5">
                  <c:v>28991</c:v>
                </c:pt>
                <c:pt idx="6">
                  <c:v>29239</c:v>
                </c:pt>
                <c:pt idx="7">
                  <c:v>28007</c:v>
                </c:pt>
                <c:pt idx="8">
                  <c:v>28049</c:v>
                </c:pt>
                <c:pt idx="9">
                  <c:v>26848</c:v>
                </c:pt>
                <c:pt idx="10">
                  <c:v>25688</c:v>
                </c:pt>
                <c:pt idx="11">
                  <c:v>28798</c:v>
                </c:pt>
                <c:pt idx="12">
                  <c:v>28261</c:v>
                </c:pt>
                <c:pt idx="13">
                  <c:v>31159</c:v>
                </c:pt>
                <c:pt idx="14">
                  <c:v>31328</c:v>
                </c:pt>
                <c:pt idx="15">
                  <c:v>35470</c:v>
                </c:pt>
                <c:pt idx="16">
                  <c:v>34919</c:v>
                </c:pt>
                <c:pt idx="17">
                  <c:v>29339</c:v>
                </c:pt>
                <c:pt idx="18">
                  <c:v>32144</c:v>
                </c:pt>
                <c:pt idx="19">
                  <c:v>29722</c:v>
                </c:pt>
                <c:pt idx="20">
                  <c:v>31409</c:v>
                </c:pt>
                <c:pt idx="21">
                  <c:v>29908</c:v>
                </c:pt>
                <c:pt idx="22">
                  <c:v>27565</c:v>
                </c:pt>
                <c:pt idx="23">
                  <c:v>31671</c:v>
                </c:pt>
                <c:pt idx="24">
                  <c:v>32683</c:v>
                </c:pt>
                <c:pt idx="25">
                  <c:v>36791</c:v>
                </c:pt>
                <c:pt idx="26">
                  <c:v>41961</c:v>
                </c:pt>
                <c:pt idx="27">
                  <c:v>36501</c:v>
                </c:pt>
                <c:pt idx="28">
                  <c:v>36062</c:v>
                </c:pt>
                <c:pt idx="29">
                  <c:v>36360</c:v>
                </c:pt>
                <c:pt idx="30">
                  <c:v>34857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D-4CC6-882A-66C1403E9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101 Vols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mmm\-yy</c:formatCode>
                <c:ptCount val="31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  <c:pt idx="16">
                  <c:v>44774</c:v>
                </c:pt>
                <c:pt idx="17">
                  <c:v>44805</c:v>
                </c:pt>
                <c:pt idx="18">
                  <c:v>44835</c:v>
                </c:pt>
                <c:pt idx="19">
                  <c:v>44866</c:v>
                </c:pt>
                <c:pt idx="20">
                  <c:v>44896</c:v>
                </c:pt>
                <c:pt idx="21">
                  <c:v>44927</c:v>
                </c:pt>
                <c:pt idx="22">
                  <c:v>44958</c:v>
                </c:pt>
                <c:pt idx="23">
                  <c:v>44986</c:v>
                </c:pt>
                <c:pt idx="24">
                  <c:v>45017</c:v>
                </c:pt>
                <c:pt idx="25">
                  <c:v>45047</c:v>
                </c:pt>
                <c:pt idx="26">
                  <c:v>45078</c:v>
                </c:pt>
                <c:pt idx="27">
                  <c:v>45108</c:v>
                </c:pt>
                <c:pt idx="28">
                  <c:v>45139</c:v>
                </c:pt>
                <c:pt idx="29">
                  <c:v>45170</c:v>
                </c:pt>
                <c:pt idx="30">
                  <c:v>45200</c:v>
                </c:pt>
              </c:numCache>
            </c:numRef>
          </c:cat>
          <c:val>
            <c:numRef>
              <c:f>Sheet1!$C$2:$C$32</c:f>
              <c:numCache>
                <c:formatCode>#,##0</c:formatCode>
                <c:ptCount val="31"/>
                <c:pt idx="0">
                  <c:v>42749</c:v>
                </c:pt>
                <c:pt idx="1">
                  <c:v>43943</c:v>
                </c:pt>
                <c:pt idx="2">
                  <c:v>46572</c:v>
                </c:pt>
                <c:pt idx="3">
                  <c:v>46540</c:v>
                </c:pt>
                <c:pt idx="4">
                  <c:v>42399</c:v>
                </c:pt>
                <c:pt idx="5">
                  <c:v>43900</c:v>
                </c:pt>
                <c:pt idx="6">
                  <c:v>42413</c:v>
                </c:pt>
                <c:pt idx="7">
                  <c:v>40371</c:v>
                </c:pt>
                <c:pt idx="8">
                  <c:v>36728</c:v>
                </c:pt>
                <c:pt idx="9">
                  <c:v>38234</c:v>
                </c:pt>
                <c:pt idx="10">
                  <c:v>35929</c:v>
                </c:pt>
                <c:pt idx="11">
                  <c:v>41009</c:v>
                </c:pt>
                <c:pt idx="12">
                  <c:v>37402</c:v>
                </c:pt>
                <c:pt idx="13">
                  <c:v>43392</c:v>
                </c:pt>
                <c:pt idx="14">
                  <c:v>44671</c:v>
                </c:pt>
                <c:pt idx="15">
                  <c:v>45237</c:v>
                </c:pt>
                <c:pt idx="16">
                  <c:v>48105</c:v>
                </c:pt>
                <c:pt idx="17">
                  <c:v>41688</c:v>
                </c:pt>
                <c:pt idx="18">
                  <c:v>43312</c:v>
                </c:pt>
                <c:pt idx="19">
                  <c:v>39604</c:v>
                </c:pt>
                <c:pt idx="20">
                  <c:v>35261</c:v>
                </c:pt>
                <c:pt idx="21">
                  <c:v>38699</c:v>
                </c:pt>
                <c:pt idx="22">
                  <c:v>37142</c:v>
                </c:pt>
                <c:pt idx="23">
                  <c:v>42940</c:v>
                </c:pt>
                <c:pt idx="24">
                  <c:v>37152</c:v>
                </c:pt>
                <c:pt idx="25">
                  <c:v>39876</c:v>
                </c:pt>
                <c:pt idx="26">
                  <c:v>40869</c:v>
                </c:pt>
                <c:pt idx="27">
                  <c:v>39084</c:v>
                </c:pt>
                <c:pt idx="28">
                  <c:v>38566</c:v>
                </c:pt>
                <c:pt idx="29">
                  <c:v>38395</c:v>
                </c:pt>
                <c:pt idx="30">
                  <c:v>36811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D-4CC6-882A-66C1403E9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Online Reports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mmm\-yy</c:formatCode>
                <c:ptCount val="31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  <c:pt idx="16">
                  <c:v>44774</c:v>
                </c:pt>
                <c:pt idx="17">
                  <c:v>44805</c:v>
                </c:pt>
                <c:pt idx="18">
                  <c:v>44835</c:v>
                </c:pt>
                <c:pt idx="19">
                  <c:v>44866</c:v>
                </c:pt>
                <c:pt idx="20">
                  <c:v>44896</c:v>
                </c:pt>
                <c:pt idx="21">
                  <c:v>44927</c:v>
                </c:pt>
                <c:pt idx="22">
                  <c:v>44958</c:v>
                </c:pt>
                <c:pt idx="23">
                  <c:v>44986</c:v>
                </c:pt>
                <c:pt idx="24">
                  <c:v>45017</c:v>
                </c:pt>
                <c:pt idx="25">
                  <c:v>45047</c:v>
                </c:pt>
                <c:pt idx="26">
                  <c:v>45078</c:v>
                </c:pt>
                <c:pt idx="27">
                  <c:v>45108</c:v>
                </c:pt>
                <c:pt idx="28">
                  <c:v>45139</c:v>
                </c:pt>
                <c:pt idx="29">
                  <c:v>45170</c:v>
                </c:pt>
                <c:pt idx="30">
                  <c:v>45200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5981</c:v>
                </c:pt>
                <c:pt idx="1">
                  <c:v>6291</c:v>
                </c:pt>
                <c:pt idx="2">
                  <c:v>6120</c:v>
                </c:pt>
                <c:pt idx="3">
                  <c:v>6515</c:v>
                </c:pt>
                <c:pt idx="4">
                  <c:v>6569</c:v>
                </c:pt>
                <c:pt idx="5">
                  <c:v>6769</c:v>
                </c:pt>
                <c:pt idx="6">
                  <c:v>6789</c:v>
                </c:pt>
                <c:pt idx="7">
                  <c:v>6741</c:v>
                </c:pt>
                <c:pt idx="8">
                  <c:v>5689</c:v>
                </c:pt>
                <c:pt idx="9">
                  <c:v>6239</c:v>
                </c:pt>
                <c:pt idx="10">
                  <c:v>6300</c:v>
                </c:pt>
                <c:pt idx="11">
                  <c:v>7798</c:v>
                </c:pt>
                <c:pt idx="12">
                  <c:v>6622</c:v>
                </c:pt>
                <c:pt idx="13">
                  <c:v>8305</c:v>
                </c:pt>
                <c:pt idx="14">
                  <c:v>8089</c:v>
                </c:pt>
                <c:pt idx="15">
                  <c:v>8551</c:v>
                </c:pt>
                <c:pt idx="16">
                  <c:v>8788</c:v>
                </c:pt>
                <c:pt idx="17">
                  <c:v>7352</c:v>
                </c:pt>
                <c:pt idx="18">
                  <c:v>8410</c:v>
                </c:pt>
                <c:pt idx="19">
                  <c:v>8291</c:v>
                </c:pt>
                <c:pt idx="20">
                  <c:v>6720</c:v>
                </c:pt>
                <c:pt idx="21">
                  <c:v>7857</c:v>
                </c:pt>
                <c:pt idx="22">
                  <c:v>7720</c:v>
                </c:pt>
                <c:pt idx="23">
                  <c:v>8528</c:v>
                </c:pt>
                <c:pt idx="24">
                  <c:v>7772</c:v>
                </c:pt>
                <c:pt idx="25" formatCode="#,##0">
                  <c:v>7851</c:v>
                </c:pt>
                <c:pt idx="26" formatCode="#,##0">
                  <c:v>8021</c:v>
                </c:pt>
                <c:pt idx="27" formatCode="#,##0">
                  <c:v>8212</c:v>
                </c:pt>
                <c:pt idx="28" formatCode="#,##0">
                  <c:v>9166</c:v>
                </c:pt>
                <c:pt idx="29" formatCode="#,##0">
                  <c:v>9727</c:v>
                </c:pt>
                <c:pt idx="30" formatCode="#,##0">
                  <c:v>9368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D-4CC6-882A-66C1403E9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99944856"/>
        <c:axId val="299946496"/>
      </c:barChart>
      <c:dateAx>
        <c:axId val="299944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6496"/>
        <c:crosses val="autoZero"/>
        <c:auto val="1"/>
        <c:lblOffset val="100"/>
        <c:baseTimeUnit val="months"/>
      </c:dateAx>
      <c:valAx>
        <c:axId val="29994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/>
              <a:t>Online Demand into CM - TVP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Online 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Sheet1!$A$3:$A$24</c:f>
              <c:numCache>
                <c:formatCode>mmm\-yy</c:formatCode>
                <c:ptCount val="2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</c:numCache>
            </c:numRef>
          </c:cat>
          <c:val>
            <c:numRef>
              <c:f>Sheet1!$B$3:$B$24</c:f>
              <c:numCache>
                <c:formatCode>General</c:formatCode>
                <c:ptCount val="22"/>
                <c:pt idx="0">
                  <c:v>6239</c:v>
                </c:pt>
                <c:pt idx="1">
                  <c:v>6300</c:v>
                </c:pt>
                <c:pt idx="2">
                  <c:v>7798</c:v>
                </c:pt>
                <c:pt idx="3">
                  <c:v>6622</c:v>
                </c:pt>
                <c:pt idx="4">
                  <c:v>8305</c:v>
                </c:pt>
                <c:pt idx="5">
                  <c:v>8089</c:v>
                </c:pt>
                <c:pt idx="6">
                  <c:v>8551</c:v>
                </c:pt>
                <c:pt idx="7">
                  <c:v>8788</c:v>
                </c:pt>
                <c:pt idx="8">
                  <c:v>7352</c:v>
                </c:pt>
                <c:pt idx="9">
                  <c:v>8410</c:v>
                </c:pt>
                <c:pt idx="10">
                  <c:v>8291</c:v>
                </c:pt>
                <c:pt idx="11">
                  <c:v>6720</c:v>
                </c:pt>
                <c:pt idx="12">
                  <c:v>7857</c:v>
                </c:pt>
                <c:pt idx="13">
                  <c:v>7720</c:v>
                </c:pt>
                <c:pt idx="14">
                  <c:v>8528</c:v>
                </c:pt>
                <c:pt idx="15">
                  <c:v>7772</c:v>
                </c:pt>
                <c:pt idx="16">
                  <c:v>8512</c:v>
                </c:pt>
                <c:pt idx="17">
                  <c:v>9102</c:v>
                </c:pt>
                <c:pt idx="18">
                  <c:v>9400</c:v>
                </c:pt>
                <c:pt idx="19">
                  <c:v>9166</c:v>
                </c:pt>
                <c:pt idx="20">
                  <c:v>9727</c:v>
                </c:pt>
                <c:pt idx="21">
                  <c:v>9368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C5-47C5-A15C-AA65DD570106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Average Demand per month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Sheet1!$A$3:$A$24</c:f>
              <c:numCache>
                <c:formatCode>mmm\-yy</c:formatCode>
                <c:ptCount val="2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</c:numCache>
            </c:numRef>
          </c:cat>
          <c:val>
            <c:numRef>
              <c:f>Sheet1!$C$3:$C$24</c:f>
              <c:numCache>
                <c:formatCode>General</c:formatCode>
                <c:ptCount val="22"/>
                <c:pt idx="0">
                  <c:v>8118.954545454545</c:v>
                </c:pt>
                <c:pt idx="1">
                  <c:v>8118.954545454545</c:v>
                </c:pt>
                <c:pt idx="2">
                  <c:v>8118.954545454545</c:v>
                </c:pt>
                <c:pt idx="3">
                  <c:v>8118.954545454545</c:v>
                </c:pt>
                <c:pt idx="4">
                  <c:v>8118.954545454545</c:v>
                </c:pt>
                <c:pt idx="5">
                  <c:v>8118.954545454545</c:v>
                </c:pt>
                <c:pt idx="6">
                  <c:v>8118.954545454545</c:v>
                </c:pt>
                <c:pt idx="7">
                  <c:v>8118.954545454545</c:v>
                </c:pt>
                <c:pt idx="8">
                  <c:v>8118.954545454545</c:v>
                </c:pt>
                <c:pt idx="9">
                  <c:v>8118.954545454545</c:v>
                </c:pt>
                <c:pt idx="10">
                  <c:v>8118.954545454545</c:v>
                </c:pt>
                <c:pt idx="11">
                  <c:v>8118.954545454545</c:v>
                </c:pt>
                <c:pt idx="12">
                  <c:v>8118.954545454545</c:v>
                </c:pt>
                <c:pt idx="13">
                  <c:v>8118.954545454545</c:v>
                </c:pt>
                <c:pt idx="14">
                  <c:v>8118.954545454545</c:v>
                </c:pt>
                <c:pt idx="15">
                  <c:v>8118.954545454545</c:v>
                </c:pt>
                <c:pt idx="16">
                  <c:v>8118.954545454545</c:v>
                </c:pt>
                <c:pt idx="17">
                  <c:v>8118.954545454545</c:v>
                </c:pt>
                <c:pt idx="18">
                  <c:v>8118.954545454545</c:v>
                </c:pt>
                <c:pt idx="19">
                  <c:v>8118.954545454545</c:v>
                </c:pt>
                <c:pt idx="20">
                  <c:v>8118.954545454545</c:v>
                </c:pt>
                <c:pt idx="21">
                  <c:v>8118.954545454545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C5-47C5-A15C-AA65DD570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092111"/>
        <c:axId val="235094735"/>
      </c:lineChart>
      <c:dateAx>
        <c:axId val="23509211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94735"/>
        <c:crosses val="autoZero"/>
        <c:auto val="1"/>
        <c:lblOffset val="100"/>
        <c:baseTimeUnit val="months"/>
      </c:dateAx>
      <c:valAx>
        <c:axId val="235094735"/>
        <c:scaling>
          <c:orientation val="minMax"/>
          <c:max val="11000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92111"/>
        <c:crosses val="autoZero"/>
        <c:crossBetween val="between"/>
        <c:majorUnit val="1000"/>
        <c:min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baseline="0" dirty="0" smtClean="0"/>
              <a:t>Average Speed to Answer</a:t>
            </a:r>
            <a:endParaRPr lang="en-GB" b="1" dirty="0"/>
          </a:p>
        </c:rich>
      </c:tx>
      <c:layout>
        <c:manualLayout>
          <c:xMode val="edge"/>
          <c:yMode val="edge"/>
          <c:x val="0.368073314027943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64316826205932E-2"/>
          <c:y val="0.11153057601614133"/>
          <c:w val="0.97411850298234692"/>
          <c:h val="0.69265189624038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ASA (mm:ss)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mm:ss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mmm\-yy</c:formatCode>
                <c:ptCount val="31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  <c:pt idx="16">
                  <c:v>44774</c:v>
                </c:pt>
                <c:pt idx="17">
                  <c:v>44805</c:v>
                </c:pt>
                <c:pt idx="18">
                  <c:v>44835</c:v>
                </c:pt>
                <c:pt idx="19">
                  <c:v>44866</c:v>
                </c:pt>
                <c:pt idx="20">
                  <c:v>44896</c:v>
                </c:pt>
                <c:pt idx="21">
                  <c:v>44927</c:v>
                </c:pt>
                <c:pt idx="22">
                  <c:v>44958</c:v>
                </c:pt>
                <c:pt idx="23">
                  <c:v>44986</c:v>
                </c:pt>
                <c:pt idx="24">
                  <c:v>45017</c:v>
                </c:pt>
                <c:pt idx="25">
                  <c:v>45047</c:v>
                </c:pt>
                <c:pt idx="26">
                  <c:v>45078</c:v>
                </c:pt>
                <c:pt idx="27">
                  <c:v>45108</c:v>
                </c:pt>
                <c:pt idx="28">
                  <c:v>45139</c:v>
                </c:pt>
                <c:pt idx="29">
                  <c:v>45170</c:v>
                </c:pt>
                <c:pt idx="30">
                  <c:v>45200</c:v>
                </c:pt>
              </c:numCache>
            </c:numRef>
          </c:cat>
          <c:val>
            <c:numRef>
              <c:f>Sheet1!$B$2:$B$32</c:f>
              <c:numCache>
                <c:formatCode>[h]:mm:ss</c:formatCode>
                <c:ptCount val="31"/>
                <c:pt idx="0">
                  <c:v>4.6296296296296294E-5</c:v>
                </c:pt>
                <c:pt idx="1">
                  <c:v>4.6296296296296294E-5</c:v>
                </c:pt>
                <c:pt idx="2">
                  <c:v>8.1018518518518516E-5</c:v>
                </c:pt>
                <c:pt idx="3">
                  <c:v>9.2592592592592588E-5</c:v>
                </c:pt>
                <c:pt idx="4">
                  <c:v>8.1018518518518516E-5</c:v>
                </c:pt>
                <c:pt idx="5">
                  <c:v>1.0416666666666667E-4</c:v>
                </c:pt>
                <c:pt idx="6">
                  <c:v>9.2592592592592588E-5</c:v>
                </c:pt>
                <c:pt idx="7">
                  <c:v>8.1018518518518516E-5</c:v>
                </c:pt>
                <c:pt idx="8">
                  <c:v>6.9444444444444444E-5</c:v>
                </c:pt>
                <c:pt idx="9">
                  <c:v>5.7870370370370366E-5</c:v>
                </c:pt>
                <c:pt idx="10">
                  <c:v>6.9444444444444444E-5</c:v>
                </c:pt>
                <c:pt idx="11">
                  <c:v>8.1018518518518516E-5</c:v>
                </c:pt>
                <c:pt idx="12">
                  <c:v>6.9444444444444444E-5</c:v>
                </c:pt>
                <c:pt idx="13">
                  <c:v>8.1018518518518516E-5</c:v>
                </c:pt>
                <c:pt idx="14">
                  <c:v>1.0416666666666667E-4</c:v>
                </c:pt>
                <c:pt idx="15">
                  <c:v>1.273148148148148E-4</c:v>
                </c:pt>
                <c:pt idx="16">
                  <c:v>1.0416666666666667E-4</c:v>
                </c:pt>
                <c:pt idx="17">
                  <c:v>8.1018518518518516E-5</c:v>
                </c:pt>
                <c:pt idx="18">
                  <c:v>9.2592592592592588E-5</c:v>
                </c:pt>
                <c:pt idx="19">
                  <c:v>6.9444444444444444E-5</c:v>
                </c:pt>
                <c:pt idx="20">
                  <c:v>5.7870370370370366E-5</c:v>
                </c:pt>
                <c:pt idx="21">
                  <c:v>5.7870370370370366E-5</c:v>
                </c:pt>
                <c:pt idx="22">
                  <c:v>6.9444444444444444E-5</c:v>
                </c:pt>
                <c:pt idx="23">
                  <c:v>6.9444444444444444E-5</c:v>
                </c:pt>
                <c:pt idx="24">
                  <c:v>6.9444444444444444E-5</c:v>
                </c:pt>
                <c:pt idx="25">
                  <c:v>8.1018518518518516E-5</c:v>
                </c:pt>
                <c:pt idx="26" formatCode="h:mm:ss">
                  <c:v>1.0416666666666667E-4</c:v>
                </c:pt>
                <c:pt idx="27" formatCode="h:mm:ss">
                  <c:v>8.1018518518518516E-5</c:v>
                </c:pt>
                <c:pt idx="28" formatCode="h:mm:ss">
                  <c:v>6.9444444444444444E-5</c:v>
                </c:pt>
                <c:pt idx="29" formatCode="h:mm:ss">
                  <c:v>9.2592592592592588E-5</c:v>
                </c:pt>
                <c:pt idx="30" formatCode="h:mm:ss">
                  <c:v>8.1018518518518516E-5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7-4E7C-9C8F-0BE05BFD1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9944856"/>
        <c:axId val="299946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10 Seconds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  <c:pt idx="16">
                  <c:v>44774</c:v>
                </c:pt>
                <c:pt idx="17">
                  <c:v>44805</c:v>
                </c:pt>
                <c:pt idx="18">
                  <c:v>44835</c:v>
                </c:pt>
                <c:pt idx="19">
                  <c:v>44866</c:v>
                </c:pt>
                <c:pt idx="20">
                  <c:v>44896</c:v>
                </c:pt>
                <c:pt idx="21">
                  <c:v>44927</c:v>
                </c:pt>
                <c:pt idx="22">
                  <c:v>44958</c:v>
                </c:pt>
                <c:pt idx="23">
                  <c:v>44986</c:v>
                </c:pt>
                <c:pt idx="24">
                  <c:v>45017</c:v>
                </c:pt>
                <c:pt idx="25">
                  <c:v>45047</c:v>
                </c:pt>
                <c:pt idx="26">
                  <c:v>45078</c:v>
                </c:pt>
                <c:pt idx="27">
                  <c:v>45108</c:v>
                </c:pt>
                <c:pt idx="28">
                  <c:v>45139</c:v>
                </c:pt>
                <c:pt idx="29">
                  <c:v>45170</c:v>
                </c:pt>
                <c:pt idx="30">
                  <c:v>45200</c:v>
                </c:pt>
              </c:numCache>
            </c:numRef>
          </c:cat>
          <c:val>
            <c:numRef>
              <c:f>Sheet1!$C$2:$C$32</c:f>
              <c:numCache>
                <c:formatCode>[h]:mm:ss</c:formatCode>
                <c:ptCount val="31"/>
                <c:pt idx="0">
                  <c:v>1.1574074074074073E-4</c:v>
                </c:pt>
                <c:pt idx="1">
                  <c:v>1.1574074074074073E-4</c:v>
                </c:pt>
                <c:pt idx="2">
                  <c:v>1.1574074074074073E-4</c:v>
                </c:pt>
                <c:pt idx="3">
                  <c:v>1.1574074074074073E-4</c:v>
                </c:pt>
                <c:pt idx="4">
                  <c:v>1.1574074074074073E-4</c:v>
                </c:pt>
                <c:pt idx="5">
                  <c:v>1.1574074074074073E-4</c:v>
                </c:pt>
                <c:pt idx="6">
                  <c:v>1.1574074074074073E-4</c:v>
                </c:pt>
                <c:pt idx="7">
                  <c:v>1.1574074074074073E-4</c:v>
                </c:pt>
                <c:pt idx="8">
                  <c:v>1.1574074074074073E-4</c:v>
                </c:pt>
                <c:pt idx="9">
                  <c:v>1.1574074074074073E-4</c:v>
                </c:pt>
                <c:pt idx="10">
                  <c:v>1.1574074074074073E-4</c:v>
                </c:pt>
                <c:pt idx="11">
                  <c:v>1.1574074074074073E-4</c:v>
                </c:pt>
                <c:pt idx="12">
                  <c:v>1.1574074074074073E-4</c:v>
                </c:pt>
                <c:pt idx="13">
                  <c:v>1.1574074074074073E-4</c:v>
                </c:pt>
                <c:pt idx="14">
                  <c:v>1.1574074074074073E-4</c:v>
                </c:pt>
                <c:pt idx="15">
                  <c:v>1.1574074074074073E-4</c:v>
                </c:pt>
                <c:pt idx="16">
                  <c:v>1.1574074074074073E-4</c:v>
                </c:pt>
                <c:pt idx="17">
                  <c:v>1.1574074074074073E-4</c:v>
                </c:pt>
                <c:pt idx="18">
                  <c:v>1.1574074074074073E-4</c:v>
                </c:pt>
                <c:pt idx="19">
                  <c:v>1.1574074074074073E-4</c:v>
                </c:pt>
                <c:pt idx="20">
                  <c:v>1.1574074074074073E-4</c:v>
                </c:pt>
                <c:pt idx="21">
                  <c:v>1.1574074074074073E-4</c:v>
                </c:pt>
                <c:pt idx="22">
                  <c:v>1.1574074074074073E-4</c:v>
                </c:pt>
                <c:pt idx="23">
                  <c:v>1.1574074074074073E-4</c:v>
                </c:pt>
                <c:pt idx="24">
                  <c:v>1.1574074074074073E-4</c:v>
                </c:pt>
                <c:pt idx="25">
                  <c:v>1.1574074074074073E-4</c:v>
                </c:pt>
                <c:pt idx="26" formatCode="h:mm:ss">
                  <c:v>1.1574074074074073E-4</c:v>
                </c:pt>
                <c:pt idx="27" formatCode="h:mm:ss">
                  <c:v>1.1574074074074073E-4</c:v>
                </c:pt>
                <c:pt idx="28">
                  <c:v>1.1574074074074073E-4</c:v>
                </c:pt>
                <c:pt idx="29">
                  <c:v>1.1574074074074073E-4</c:v>
                </c:pt>
                <c:pt idx="30">
                  <c:v>1.1574074074074073E-4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A7-4E7C-9C8F-0BE05BFD1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944856"/>
        <c:axId val="299946496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SLA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mmm\-yy</c:formatCode>
                <c:ptCount val="31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  <c:pt idx="16">
                  <c:v>44774</c:v>
                </c:pt>
                <c:pt idx="17">
                  <c:v>44805</c:v>
                </c:pt>
                <c:pt idx="18">
                  <c:v>44835</c:v>
                </c:pt>
                <c:pt idx="19">
                  <c:v>44866</c:v>
                </c:pt>
                <c:pt idx="20">
                  <c:v>44896</c:v>
                </c:pt>
                <c:pt idx="21">
                  <c:v>44927</c:v>
                </c:pt>
                <c:pt idx="22">
                  <c:v>44958</c:v>
                </c:pt>
                <c:pt idx="23">
                  <c:v>44986</c:v>
                </c:pt>
                <c:pt idx="24">
                  <c:v>45017</c:v>
                </c:pt>
                <c:pt idx="25">
                  <c:v>45047</c:v>
                </c:pt>
                <c:pt idx="26">
                  <c:v>45078</c:v>
                </c:pt>
                <c:pt idx="27">
                  <c:v>45108</c:v>
                </c:pt>
                <c:pt idx="28">
                  <c:v>45139</c:v>
                </c:pt>
                <c:pt idx="29">
                  <c:v>45170</c:v>
                </c:pt>
                <c:pt idx="30">
                  <c:v>45200</c:v>
                </c:pt>
              </c:numCache>
            </c:numRef>
          </c:cat>
          <c:val>
            <c:numRef>
              <c:f>Sheet1!$D$2:$D$32</c:f>
              <c:numCache>
                <c:formatCode>0%</c:formatCode>
                <c:ptCount val="31"/>
                <c:pt idx="0">
                  <c:v>0.95499999999999996</c:v>
                </c:pt>
                <c:pt idx="1">
                  <c:v>0.92400000000000004</c:v>
                </c:pt>
                <c:pt idx="2">
                  <c:v>0.85129999999999995</c:v>
                </c:pt>
                <c:pt idx="3">
                  <c:v>0.84299999999999997</c:v>
                </c:pt>
                <c:pt idx="4">
                  <c:v>0.85499999999999998</c:v>
                </c:pt>
                <c:pt idx="5">
                  <c:v>0.82120000000000004</c:v>
                </c:pt>
                <c:pt idx="6">
                  <c:v>0.82799999999999996</c:v>
                </c:pt>
                <c:pt idx="7">
                  <c:v>0.871</c:v>
                </c:pt>
                <c:pt idx="8">
                  <c:v>0.89100000000000001</c:v>
                </c:pt>
                <c:pt idx="9">
                  <c:v>0.91600000000000004</c:v>
                </c:pt>
                <c:pt idx="10">
                  <c:v>0.89200000000000002</c:v>
                </c:pt>
                <c:pt idx="11">
                  <c:v>0.86599999999999999</c:v>
                </c:pt>
                <c:pt idx="12">
                  <c:v>0.88700000000000001</c:v>
                </c:pt>
                <c:pt idx="13">
                  <c:v>0.86899999999999999</c:v>
                </c:pt>
                <c:pt idx="14">
                  <c:v>0.82299999999999995</c:v>
                </c:pt>
                <c:pt idx="15">
                  <c:v>0.77800000000000002</c:v>
                </c:pt>
                <c:pt idx="16">
                  <c:v>0.8306</c:v>
                </c:pt>
                <c:pt idx="17">
                  <c:v>0.87070000000000003</c:v>
                </c:pt>
                <c:pt idx="18">
                  <c:v>0.84299999999999997</c:v>
                </c:pt>
                <c:pt idx="19">
                  <c:v>0.89200000000000002</c:v>
                </c:pt>
                <c:pt idx="20">
                  <c:v>0.89800000000000002</c:v>
                </c:pt>
                <c:pt idx="21">
                  <c:v>0.90500000000000003</c:v>
                </c:pt>
                <c:pt idx="22">
                  <c:v>0.88700000000000001</c:v>
                </c:pt>
                <c:pt idx="23">
                  <c:v>0.86499999999999999</c:v>
                </c:pt>
                <c:pt idx="24">
                  <c:v>0.879</c:v>
                </c:pt>
                <c:pt idx="25">
                  <c:v>0.85399999999999998</c:v>
                </c:pt>
                <c:pt idx="26">
                  <c:v>0.81499999999999995</c:v>
                </c:pt>
                <c:pt idx="27">
                  <c:v>0.86299999999999999</c:v>
                </c:pt>
                <c:pt idx="28">
                  <c:v>0.86870000000000003</c:v>
                </c:pt>
                <c:pt idx="29">
                  <c:v>0.82199999999999995</c:v>
                </c:pt>
                <c:pt idx="30">
                  <c:v>0.84379999999999999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A7-4E7C-9C8F-0BE05BFD1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076608"/>
        <c:axId val="683078904"/>
      </c:lineChart>
      <c:dateAx>
        <c:axId val="2999448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6496"/>
        <c:crosses val="autoZero"/>
        <c:auto val="1"/>
        <c:lblOffset val="100"/>
        <c:baseTimeUnit val="months"/>
      </c:dateAx>
      <c:valAx>
        <c:axId val="299946496"/>
        <c:scaling>
          <c:orientation val="minMax"/>
          <c:max val="3.4500000000000009E-4"/>
          <c:min val="0"/>
        </c:scaling>
        <c:delete val="0"/>
        <c:axPos val="l"/>
        <c:numFmt formatCode="[h]:mm:ss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4856"/>
        <c:crosses val="autoZero"/>
        <c:crossBetween val="between"/>
      </c:valAx>
      <c:valAx>
        <c:axId val="68307890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076608"/>
        <c:crosses val="max"/>
        <c:crossBetween val="between"/>
      </c:valAx>
      <c:dateAx>
        <c:axId val="6830766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8307890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62792409941801"/>
          <c:y val="0.9605548781134845"/>
          <c:w val="0.29874406577768281"/>
          <c:h val="2.1866999589843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/>
              <a:t>999 Call’s In Error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Call In Error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mmm\-yy</c:formatCode>
                <c:ptCount val="2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</c:numCache>
            </c:num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2835</c:v>
                </c:pt>
                <c:pt idx="1">
                  <c:v>2686</c:v>
                </c:pt>
                <c:pt idx="2">
                  <c:v>2810</c:v>
                </c:pt>
                <c:pt idx="3">
                  <c:v>3038</c:v>
                </c:pt>
                <c:pt idx="4">
                  <c:v>3157</c:v>
                </c:pt>
                <c:pt idx="5">
                  <c:v>3277</c:v>
                </c:pt>
                <c:pt idx="6">
                  <c:v>3371</c:v>
                </c:pt>
                <c:pt idx="7">
                  <c:v>3326</c:v>
                </c:pt>
                <c:pt idx="8">
                  <c:v>2998</c:v>
                </c:pt>
                <c:pt idx="9">
                  <c:v>3070</c:v>
                </c:pt>
                <c:pt idx="10">
                  <c:v>3241</c:v>
                </c:pt>
                <c:pt idx="11">
                  <c:v>3689</c:v>
                </c:pt>
                <c:pt idx="12">
                  <c:v>4121</c:v>
                </c:pt>
                <c:pt idx="13">
                  <c:v>3526</c:v>
                </c:pt>
                <c:pt idx="14">
                  <c:v>4186</c:v>
                </c:pt>
                <c:pt idx="15">
                  <c:v>4879</c:v>
                </c:pt>
                <c:pt idx="16">
                  <c:v>6287</c:v>
                </c:pt>
                <c:pt idx="17">
                  <c:v>8080</c:v>
                </c:pt>
                <c:pt idx="18">
                  <c:v>6038</c:v>
                </c:pt>
                <c:pt idx="19">
                  <c:v>5569</c:v>
                </c:pt>
                <c:pt idx="20">
                  <c:v>5403</c:v>
                </c:pt>
                <c:pt idx="21">
                  <c:v>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0-43A1-9201-656A45CB7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218712"/>
        <c:axId val="694220352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%</c:v>
                </c:pt>
              </c:strCache>
            </c:strRef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</c:f>
              <c:numCache>
                <c:formatCode>mmm\-yy</c:formatCode>
                <c:ptCount val="2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</c:numCache>
            </c:numRef>
          </c:cat>
          <c:val>
            <c:numRef>
              <c:f>Sheet1!$D$2:$D$23</c:f>
              <c:numCache>
                <c:formatCode>0.00%</c:formatCode>
                <c:ptCount val="22"/>
                <c:pt idx="0">
                  <c:v>0.107</c:v>
                </c:pt>
                <c:pt idx="1">
                  <c:v>0.106</c:v>
                </c:pt>
                <c:pt idx="2">
                  <c:v>9.9000000000000005E-2</c:v>
                </c:pt>
                <c:pt idx="3">
                  <c:v>0.11</c:v>
                </c:pt>
                <c:pt idx="4">
                  <c:v>0.10299999999999999</c:v>
                </c:pt>
                <c:pt idx="5">
                  <c:v>0.107</c:v>
                </c:pt>
                <c:pt idx="6">
                  <c:v>9.7000000000000003E-2</c:v>
                </c:pt>
                <c:pt idx="7">
                  <c:v>9.7000000000000003E-2</c:v>
                </c:pt>
                <c:pt idx="8">
                  <c:v>0.10299999999999999</c:v>
                </c:pt>
                <c:pt idx="9">
                  <c:v>9.7000000000000003E-2</c:v>
                </c:pt>
                <c:pt idx="10">
                  <c:v>0.111</c:v>
                </c:pt>
                <c:pt idx="11">
                  <c:v>0.11799999999999999</c:v>
                </c:pt>
                <c:pt idx="12">
                  <c:v>0.14000000000000001</c:v>
                </c:pt>
                <c:pt idx="13">
                  <c:v>0.13200000000000001</c:v>
                </c:pt>
                <c:pt idx="14">
                  <c:v>0.13300000000000001</c:v>
                </c:pt>
                <c:pt idx="15">
                  <c:v>0.152</c:v>
                </c:pt>
                <c:pt idx="16">
                  <c:v>0.17299999999999999</c:v>
                </c:pt>
                <c:pt idx="17">
                  <c:v>0.19500000000000001</c:v>
                </c:pt>
                <c:pt idx="18">
                  <c:v>0.16700000000000001</c:v>
                </c:pt>
                <c:pt idx="19">
                  <c:v>0.156</c:v>
                </c:pt>
                <c:pt idx="20">
                  <c:v>0.151</c:v>
                </c:pt>
                <c:pt idx="21">
                  <c:v>0.127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0-43A1-9201-656A45CB7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452280"/>
        <c:axId val="468450640"/>
      </c:lineChart>
      <c:dateAx>
        <c:axId val="6942187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220352"/>
        <c:crosses val="autoZero"/>
        <c:auto val="1"/>
        <c:lblOffset val="100"/>
        <c:baseTimeUnit val="months"/>
        <c:majorUnit val="1"/>
        <c:majorTimeUnit val="months"/>
      </c:dateAx>
      <c:valAx>
        <c:axId val="69422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218712"/>
        <c:crosses val="autoZero"/>
        <c:crossBetween val="between"/>
      </c:valAx>
      <c:valAx>
        <c:axId val="46845064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452280"/>
        <c:crosses val="max"/>
        <c:crossBetween val="between"/>
      </c:valAx>
      <c:dateAx>
        <c:axId val="4684522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6845064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/>
              <a:t>101:</a:t>
            </a:r>
            <a:r>
              <a:rPr lang="en-GB" b="1" baseline="0" dirty="0" smtClean="0"/>
              <a:t> Volumes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975533304613048E-2"/>
          <c:y val="0.24951578923749926"/>
          <c:w val="0.9298233166161205"/>
          <c:h val="0.51497787896053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101 Vols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mmm\-yy</c:formatCode>
                <c:ptCount val="31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  <c:pt idx="16">
                  <c:v>44774</c:v>
                </c:pt>
                <c:pt idx="17">
                  <c:v>44805</c:v>
                </c:pt>
                <c:pt idx="18">
                  <c:v>44835</c:v>
                </c:pt>
                <c:pt idx="19">
                  <c:v>44866</c:v>
                </c:pt>
                <c:pt idx="20">
                  <c:v>44896</c:v>
                </c:pt>
                <c:pt idx="21">
                  <c:v>44927</c:v>
                </c:pt>
                <c:pt idx="22">
                  <c:v>44958</c:v>
                </c:pt>
                <c:pt idx="23">
                  <c:v>44986</c:v>
                </c:pt>
                <c:pt idx="24">
                  <c:v>45017</c:v>
                </c:pt>
                <c:pt idx="25">
                  <c:v>45047</c:v>
                </c:pt>
                <c:pt idx="26">
                  <c:v>45078</c:v>
                </c:pt>
                <c:pt idx="27">
                  <c:v>45108</c:v>
                </c:pt>
                <c:pt idx="28">
                  <c:v>45139</c:v>
                </c:pt>
                <c:pt idx="29">
                  <c:v>45170</c:v>
                </c:pt>
                <c:pt idx="30">
                  <c:v>45200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42749</c:v>
                </c:pt>
                <c:pt idx="1">
                  <c:v>43943</c:v>
                </c:pt>
                <c:pt idx="2">
                  <c:v>46572</c:v>
                </c:pt>
                <c:pt idx="3">
                  <c:v>46540</c:v>
                </c:pt>
                <c:pt idx="4">
                  <c:v>42399</c:v>
                </c:pt>
                <c:pt idx="5">
                  <c:v>43900</c:v>
                </c:pt>
                <c:pt idx="6">
                  <c:v>42413</c:v>
                </c:pt>
                <c:pt idx="7">
                  <c:v>40371</c:v>
                </c:pt>
                <c:pt idx="8">
                  <c:v>36728</c:v>
                </c:pt>
                <c:pt idx="9">
                  <c:v>38234</c:v>
                </c:pt>
                <c:pt idx="10">
                  <c:v>35929</c:v>
                </c:pt>
                <c:pt idx="11">
                  <c:v>41009</c:v>
                </c:pt>
                <c:pt idx="12">
                  <c:v>37402</c:v>
                </c:pt>
                <c:pt idx="13">
                  <c:v>43392</c:v>
                </c:pt>
                <c:pt idx="14">
                  <c:v>44671</c:v>
                </c:pt>
                <c:pt idx="15">
                  <c:v>45237</c:v>
                </c:pt>
                <c:pt idx="16">
                  <c:v>48105</c:v>
                </c:pt>
                <c:pt idx="17">
                  <c:v>41688</c:v>
                </c:pt>
                <c:pt idx="18">
                  <c:v>43312</c:v>
                </c:pt>
                <c:pt idx="19">
                  <c:v>39604</c:v>
                </c:pt>
                <c:pt idx="20">
                  <c:v>35261</c:v>
                </c:pt>
                <c:pt idx="21">
                  <c:v>38699</c:v>
                </c:pt>
                <c:pt idx="22">
                  <c:v>37142</c:v>
                </c:pt>
                <c:pt idx="23">
                  <c:v>42940</c:v>
                </c:pt>
                <c:pt idx="24">
                  <c:v>37152</c:v>
                </c:pt>
                <c:pt idx="25">
                  <c:v>39876</c:v>
                </c:pt>
                <c:pt idx="26">
                  <c:v>40869</c:v>
                </c:pt>
                <c:pt idx="27">
                  <c:v>39084</c:v>
                </c:pt>
                <c:pt idx="28">
                  <c:v>38566</c:v>
                </c:pt>
                <c:pt idx="29">
                  <c:v>38395</c:v>
                </c:pt>
                <c:pt idx="30">
                  <c:v>36811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1-4653-A37F-4600F54D7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9944856"/>
        <c:axId val="299946496"/>
      </c:barChart>
      <c:dateAx>
        <c:axId val="299944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6496"/>
        <c:crosses val="autoZero"/>
        <c:auto val="1"/>
        <c:lblOffset val="100"/>
        <c:baseTimeUnit val="months"/>
      </c:dateAx>
      <c:valAx>
        <c:axId val="29994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/>
              <a:t>101:</a:t>
            </a:r>
            <a:r>
              <a:rPr lang="en-GB" b="1" baseline="0" dirty="0" smtClean="0"/>
              <a:t> Average Speed to Answer</a:t>
            </a:r>
            <a:endParaRPr lang="en-GB" b="1" dirty="0"/>
          </a:p>
        </c:rich>
      </c:tx>
      <c:layout>
        <c:manualLayout>
          <c:xMode val="edge"/>
          <c:yMode val="edge"/>
          <c:x val="0.36698082332988158"/>
          <c:y val="3.7339842279927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64346023132085E-2"/>
          <c:y val="0.13279779927469296"/>
          <c:w val="0.97411850298234692"/>
          <c:h val="0.70478350910055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ASA (mm:ss)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mm:ss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Sheet1!$A$3:$A$32</c:f>
              <c:numCache>
                <c:formatCode>mmm\-yy</c:formatCode>
                <c:ptCount val="30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  <c:pt idx="23">
                  <c:v>45017</c:v>
                </c:pt>
                <c:pt idx="24">
                  <c:v>45047</c:v>
                </c:pt>
                <c:pt idx="25">
                  <c:v>45078</c:v>
                </c:pt>
                <c:pt idx="26">
                  <c:v>45108</c:v>
                </c:pt>
                <c:pt idx="27">
                  <c:v>45139</c:v>
                </c:pt>
                <c:pt idx="28">
                  <c:v>45170</c:v>
                </c:pt>
                <c:pt idx="29">
                  <c:v>45200</c:v>
                </c:pt>
              </c:numCache>
            </c:numRef>
          </c:cat>
          <c:val>
            <c:numRef>
              <c:f>Sheet1!$B$3:$B$32</c:f>
              <c:numCache>
                <c:formatCode>h:mm:ss</c:formatCode>
                <c:ptCount val="30"/>
                <c:pt idx="0">
                  <c:v>4.7453703703703704E-4</c:v>
                </c:pt>
                <c:pt idx="1">
                  <c:v>1.8750000000000001E-3</c:v>
                </c:pt>
                <c:pt idx="2">
                  <c:v>1.5972222222222221E-3</c:v>
                </c:pt>
                <c:pt idx="3">
                  <c:v>1.8750000000000001E-3</c:v>
                </c:pt>
                <c:pt idx="4">
                  <c:v>3.0324074074074073E-3</c:v>
                </c:pt>
                <c:pt idx="5">
                  <c:v>3.2060185185185191E-3</c:v>
                </c:pt>
                <c:pt idx="6">
                  <c:v>3.4027777777777784E-3</c:v>
                </c:pt>
                <c:pt idx="7">
                  <c:v>2.1412037037037038E-3</c:v>
                </c:pt>
                <c:pt idx="8">
                  <c:v>2.1759259259259258E-3</c:v>
                </c:pt>
                <c:pt idx="9">
                  <c:v>3.3333333333333335E-3</c:v>
                </c:pt>
                <c:pt idx="10">
                  <c:v>4.8032407407407407E-3</c:v>
                </c:pt>
                <c:pt idx="11">
                  <c:v>2.8240740740740739E-3</c:v>
                </c:pt>
                <c:pt idx="12">
                  <c:v>4.3981481481481484E-3</c:v>
                </c:pt>
                <c:pt idx="13">
                  <c:v>5.4166666666666669E-3</c:v>
                </c:pt>
                <c:pt idx="14">
                  <c:v>5.6597222222222222E-3</c:v>
                </c:pt>
                <c:pt idx="15">
                  <c:v>6.6435185185185182E-3</c:v>
                </c:pt>
                <c:pt idx="16">
                  <c:v>4.7453703703703703E-3</c:v>
                </c:pt>
                <c:pt idx="17">
                  <c:v>5.3819444444444453E-3</c:v>
                </c:pt>
                <c:pt idx="18">
                  <c:v>2.9166666666666668E-3</c:v>
                </c:pt>
                <c:pt idx="19">
                  <c:v>2.8703703703703708E-3</c:v>
                </c:pt>
                <c:pt idx="20">
                  <c:v>2.5000000000000001E-3</c:v>
                </c:pt>
                <c:pt idx="21">
                  <c:v>3.1365740740740742E-3</c:v>
                </c:pt>
                <c:pt idx="22">
                  <c:v>4.2708333333333339E-3</c:v>
                </c:pt>
                <c:pt idx="23">
                  <c:v>3.4953703703703705E-3</c:v>
                </c:pt>
                <c:pt idx="24">
                  <c:v>4.6064814814814814E-3</c:v>
                </c:pt>
                <c:pt idx="25">
                  <c:v>7.5000000000000006E-3</c:v>
                </c:pt>
                <c:pt idx="26">
                  <c:v>3.9120370370370368E-3</c:v>
                </c:pt>
                <c:pt idx="27">
                  <c:v>4.7106481481481478E-3</c:v>
                </c:pt>
                <c:pt idx="28">
                  <c:v>6.6782407407407415E-3</c:v>
                </c:pt>
                <c:pt idx="29">
                  <c:v>5.2777777777777771E-3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D-478C-B78A-FB71BBEF3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9944856"/>
        <c:axId val="299946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 Mins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Sheet1!$A$3:$A$32</c:f>
              <c:numCache>
                <c:formatCode>mmm\-yy</c:formatCode>
                <c:ptCount val="30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  <c:pt idx="23">
                  <c:v>45017</c:v>
                </c:pt>
                <c:pt idx="24">
                  <c:v>45047</c:v>
                </c:pt>
                <c:pt idx="25">
                  <c:v>45078</c:v>
                </c:pt>
                <c:pt idx="26">
                  <c:v>45108</c:v>
                </c:pt>
                <c:pt idx="27">
                  <c:v>45139</c:v>
                </c:pt>
                <c:pt idx="28">
                  <c:v>45170</c:v>
                </c:pt>
                <c:pt idx="29">
                  <c:v>45200</c:v>
                </c:pt>
              </c:numCache>
            </c:numRef>
          </c:cat>
          <c:val>
            <c:numRef>
              <c:f>Sheet1!$C$3:$C$32</c:f>
              <c:numCache>
                <c:formatCode>[h]:mm:ss</c:formatCode>
                <c:ptCount val="30"/>
                <c:pt idx="0">
                  <c:v>2.0833333333333333E-3</c:v>
                </c:pt>
                <c:pt idx="1">
                  <c:v>2.0833333333333333E-3</c:v>
                </c:pt>
                <c:pt idx="2">
                  <c:v>2.0833333333333333E-3</c:v>
                </c:pt>
                <c:pt idx="3">
                  <c:v>2.0833333333333333E-3</c:v>
                </c:pt>
                <c:pt idx="4">
                  <c:v>2.0833333333333333E-3</c:v>
                </c:pt>
                <c:pt idx="5">
                  <c:v>2.0833333333333333E-3</c:v>
                </c:pt>
                <c:pt idx="6">
                  <c:v>2.0833333333333333E-3</c:v>
                </c:pt>
                <c:pt idx="7">
                  <c:v>2.0833333333333333E-3</c:v>
                </c:pt>
                <c:pt idx="8">
                  <c:v>2.0833333333333333E-3</c:v>
                </c:pt>
                <c:pt idx="9">
                  <c:v>2.0833333333333333E-3</c:v>
                </c:pt>
                <c:pt idx="10">
                  <c:v>2.0833333333333333E-3</c:v>
                </c:pt>
                <c:pt idx="11">
                  <c:v>2.0833333333333333E-3</c:v>
                </c:pt>
                <c:pt idx="12">
                  <c:v>2.0833333333333333E-3</c:v>
                </c:pt>
                <c:pt idx="13">
                  <c:v>2.0833333333333333E-3</c:v>
                </c:pt>
                <c:pt idx="14">
                  <c:v>2.0833333333333333E-3</c:v>
                </c:pt>
                <c:pt idx="15">
                  <c:v>2.0833333333333333E-3</c:v>
                </c:pt>
                <c:pt idx="16">
                  <c:v>2.0833333333333333E-3</c:v>
                </c:pt>
                <c:pt idx="17">
                  <c:v>2.0833333333333333E-3</c:v>
                </c:pt>
                <c:pt idx="18">
                  <c:v>2.0833333333333333E-3</c:v>
                </c:pt>
                <c:pt idx="19">
                  <c:v>2.0833333333333333E-3</c:v>
                </c:pt>
                <c:pt idx="20">
                  <c:v>2.0833333333333333E-3</c:v>
                </c:pt>
                <c:pt idx="21">
                  <c:v>2.0833333333333333E-3</c:v>
                </c:pt>
                <c:pt idx="22">
                  <c:v>2.0833333333333333E-3</c:v>
                </c:pt>
                <c:pt idx="23">
                  <c:v>2.0833333333333333E-3</c:v>
                </c:pt>
                <c:pt idx="24" formatCode="h:mm:ss">
                  <c:v>2.0833333333333333E-3</c:v>
                </c:pt>
                <c:pt idx="25" formatCode="h:mm:ss">
                  <c:v>2.0833333333333333E-3</c:v>
                </c:pt>
                <c:pt idx="26" formatCode="h:mm:ss">
                  <c:v>2.0833333333333333E-3</c:v>
                </c:pt>
                <c:pt idx="27">
                  <c:v>2.0833333333333298E-3</c:v>
                </c:pt>
                <c:pt idx="28" formatCode="h:mm:ss">
                  <c:v>2.0833333333333298E-3</c:v>
                </c:pt>
                <c:pt idx="29" formatCode="h:mm:ss">
                  <c:v>2.0833333333333298E-3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DD-478C-B78A-FB71BBEF3D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Mins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Sheet1!$A$3:$A$32</c:f>
              <c:numCache>
                <c:formatCode>mmm\-yy</c:formatCode>
                <c:ptCount val="30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  <c:pt idx="23">
                  <c:v>45017</c:v>
                </c:pt>
                <c:pt idx="24">
                  <c:v>45047</c:v>
                </c:pt>
                <c:pt idx="25">
                  <c:v>45078</c:v>
                </c:pt>
                <c:pt idx="26">
                  <c:v>45108</c:v>
                </c:pt>
                <c:pt idx="27">
                  <c:v>45139</c:v>
                </c:pt>
                <c:pt idx="28">
                  <c:v>45170</c:v>
                </c:pt>
                <c:pt idx="29">
                  <c:v>45200</c:v>
                </c:pt>
              </c:numCache>
            </c:numRef>
          </c:cat>
          <c:val>
            <c:numRef>
              <c:f>Sheet1!$D$3:$D$32</c:f>
              <c:numCache>
                <c:formatCode>[h]:mm:ss</c:formatCode>
                <c:ptCount val="30"/>
                <c:pt idx="0">
                  <c:v>3.472222222222222E-3</c:v>
                </c:pt>
                <c:pt idx="1">
                  <c:v>3.472222222222222E-3</c:v>
                </c:pt>
                <c:pt idx="2">
                  <c:v>3.472222222222222E-3</c:v>
                </c:pt>
                <c:pt idx="3">
                  <c:v>3.472222222222222E-3</c:v>
                </c:pt>
                <c:pt idx="4">
                  <c:v>3.472222222222222E-3</c:v>
                </c:pt>
                <c:pt idx="5">
                  <c:v>3.472222222222222E-3</c:v>
                </c:pt>
                <c:pt idx="6">
                  <c:v>3.472222222222222E-3</c:v>
                </c:pt>
                <c:pt idx="7">
                  <c:v>3.472222222222222E-3</c:v>
                </c:pt>
                <c:pt idx="8">
                  <c:v>3.472222222222222E-3</c:v>
                </c:pt>
                <c:pt idx="9">
                  <c:v>3.472222222222222E-3</c:v>
                </c:pt>
                <c:pt idx="10">
                  <c:v>3.472222222222222E-3</c:v>
                </c:pt>
                <c:pt idx="11">
                  <c:v>3.472222222222222E-3</c:v>
                </c:pt>
                <c:pt idx="12">
                  <c:v>3.472222222222222E-3</c:v>
                </c:pt>
                <c:pt idx="13">
                  <c:v>3.472222222222222E-3</c:v>
                </c:pt>
                <c:pt idx="14">
                  <c:v>3.472222222222222E-3</c:v>
                </c:pt>
                <c:pt idx="15">
                  <c:v>3.472222222222222E-3</c:v>
                </c:pt>
                <c:pt idx="16">
                  <c:v>3.472222222222222E-3</c:v>
                </c:pt>
                <c:pt idx="17">
                  <c:v>3.472222222222222E-3</c:v>
                </c:pt>
                <c:pt idx="18">
                  <c:v>3.472222222222222E-3</c:v>
                </c:pt>
                <c:pt idx="19">
                  <c:v>3.472222222222222E-3</c:v>
                </c:pt>
                <c:pt idx="20">
                  <c:v>3.472222222222222E-3</c:v>
                </c:pt>
                <c:pt idx="21">
                  <c:v>3.472222222222222E-3</c:v>
                </c:pt>
                <c:pt idx="22">
                  <c:v>3.472222222222222E-3</c:v>
                </c:pt>
                <c:pt idx="23">
                  <c:v>3.472222222222222E-3</c:v>
                </c:pt>
                <c:pt idx="24" formatCode="h:mm:ss">
                  <c:v>3.472222222222222E-3</c:v>
                </c:pt>
                <c:pt idx="25" formatCode="h:mm:ss">
                  <c:v>3.472222222222222E-3</c:v>
                </c:pt>
                <c:pt idx="26" formatCode="h:mm:ss">
                  <c:v>3.472222222222222E-3</c:v>
                </c:pt>
                <c:pt idx="27">
                  <c:v>3.4722222222222199E-3</c:v>
                </c:pt>
                <c:pt idx="28" formatCode="h:mm:ss">
                  <c:v>3.4722222222222199E-3</c:v>
                </c:pt>
                <c:pt idx="29" formatCode="h:mm:ss">
                  <c:v>3.4722222222222199E-3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DD-478C-B78A-FB71BBEF3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944856"/>
        <c:axId val="299946496"/>
      </c:lineChart>
      <c:dateAx>
        <c:axId val="2999448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6496"/>
        <c:crosses val="autoZero"/>
        <c:auto val="1"/>
        <c:lblOffset val="100"/>
        <c:baseTimeUnit val="months"/>
      </c:dateAx>
      <c:valAx>
        <c:axId val="299946496"/>
        <c:scaling>
          <c:orientation val="minMax"/>
          <c:max val="9.0272000000000026E-3"/>
        </c:scaling>
        <c:delete val="1"/>
        <c:axPos val="l"/>
        <c:numFmt formatCode="h:mm:ss" sourceLinked="1"/>
        <c:majorTickMark val="out"/>
        <c:minorTickMark val="none"/>
        <c:tickLblPos val="nextTo"/>
        <c:crossAx val="299944856"/>
        <c:crosses val="autoZero"/>
        <c:crossBetween val="between"/>
        <c:majorUnit val="6.9440000000000018E-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93433186137369E-2"/>
          <c:y val="0.22734780787561382"/>
          <c:w val="0.3860207680023921"/>
          <c:h val="6.6866457476358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/>
              <a:t>101:</a:t>
            </a:r>
            <a:r>
              <a:rPr lang="en-GB" b="1" baseline="0" dirty="0" smtClean="0"/>
              <a:t> Average Speed to Answer by hour - October</a:t>
            </a:r>
            <a:endParaRPr lang="en-GB" b="1" dirty="0"/>
          </a:p>
        </c:rich>
      </c:tx>
      <c:layout>
        <c:manualLayout>
          <c:xMode val="edge"/>
          <c:yMode val="edge"/>
          <c:x val="0.36698082332988158"/>
          <c:y val="3.7339842279927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22328135249933E-2"/>
          <c:y val="0.1242672359668522"/>
          <c:w val="0.97411850298234692"/>
          <c:h val="0.70478350910055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ASA (mm:ss)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mm:ss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Sheet1!$B$2:$B$25</c:f>
              <c:numCache>
                <c:formatCode>[$-F400]h:mm:ss\ AM/PM</c:formatCode>
                <c:ptCount val="24"/>
                <c:pt idx="0">
                  <c:v>1.3310185185185185E-3</c:v>
                </c:pt>
                <c:pt idx="1">
                  <c:v>1.2962962962962963E-3</c:v>
                </c:pt>
                <c:pt idx="2">
                  <c:v>3.0439814814814821E-3</c:v>
                </c:pt>
                <c:pt idx="3">
                  <c:v>2.6388888888888885E-3</c:v>
                </c:pt>
                <c:pt idx="4">
                  <c:v>2.4652777777777776E-3</c:v>
                </c:pt>
                <c:pt idx="5">
                  <c:v>1.6203703703703703E-3</c:v>
                </c:pt>
                <c:pt idx="6">
                  <c:v>1.0879629629629629E-3</c:v>
                </c:pt>
                <c:pt idx="7">
                  <c:v>9.2592592592592585E-4</c:v>
                </c:pt>
                <c:pt idx="8">
                  <c:v>1.4814814814814814E-3</c:v>
                </c:pt>
                <c:pt idx="9">
                  <c:v>3.9583333333333337E-3</c:v>
                </c:pt>
                <c:pt idx="10">
                  <c:v>5.0231481481481481E-3</c:v>
                </c:pt>
                <c:pt idx="11">
                  <c:v>5.4398148148148149E-3</c:v>
                </c:pt>
                <c:pt idx="12">
                  <c:v>5.0925925925925921E-3</c:v>
                </c:pt>
                <c:pt idx="13">
                  <c:v>3.3449074074074071E-3</c:v>
                </c:pt>
                <c:pt idx="14">
                  <c:v>3.7847222222222223E-3</c:v>
                </c:pt>
                <c:pt idx="15">
                  <c:v>3.7152777777777774E-3</c:v>
                </c:pt>
                <c:pt idx="16">
                  <c:v>9.0856481481481483E-3</c:v>
                </c:pt>
                <c:pt idx="17">
                  <c:v>9.8032407407407408E-3</c:v>
                </c:pt>
                <c:pt idx="18">
                  <c:v>8.819444444444444E-3</c:v>
                </c:pt>
                <c:pt idx="19">
                  <c:v>9.9768518518518531E-3</c:v>
                </c:pt>
                <c:pt idx="20">
                  <c:v>9.3171296296296283E-3</c:v>
                </c:pt>
                <c:pt idx="21">
                  <c:v>8.6342592592592599E-3</c:v>
                </c:pt>
                <c:pt idx="22">
                  <c:v>4.0277777777777777E-3</c:v>
                </c:pt>
                <c:pt idx="23">
                  <c:v>2.1874999999999998E-3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7-4C77-AC68-D35B13C41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9944856"/>
        <c:axId val="299946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 Mins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Sheet1!$C$2:$C$25</c:f>
              <c:numCache>
                <c:formatCode>[h]:mm:ss</c:formatCode>
                <c:ptCount val="24"/>
                <c:pt idx="0">
                  <c:v>2.0833333333333333E-3</c:v>
                </c:pt>
                <c:pt idx="1">
                  <c:v>2.0833333333333333E-3</c:v>
                </c:pt>
                <c:pt idx="2">
                  <c:v>2.0833333333333333E-3</c:v>
                </c:pt>
                <c:pt idx="3">
                  <c:v>2.0833333333333333E-3</c:v>
                </c:pt>
                <c:pt idx="4">
                  <c:v>2.0833333333333333E-3</c:v>
                </c:pt>
                <c:pt idx="5">
                  <c:v>2.0833333333333333E-3</c:v>
                </c:pt>
                <c:pt idx="6">
                  <c:v>2.0833333333333333E-3</c:v>
                </c:pt>
                <c:pt idx="7">
                  <c:v>2.0833333333333333E-3</c:v>
                </c:pt>
                <c:pt idx="8">
                  <c:v>2.0833333333333333E-3</c:v>
                </c:pt>
                <c:pt idx="9">
                  <c:v>2.0833333333333333E-3</c:v>
                </c:pt>
                <c:pt idx="10">
                  <c:v>2.0833333333333333E-3</c:v>
                </c:pt>
                <c:pt idx="11">
                  <c:v>2.0833333333333333E-3</c:v>
                </c:pt>
                <c:pt idx="12">
                  <c:v>2.0833333333333333E-3</c:v>
                </c:pt>
                <c:pt idx="13">
                  <c:v>2.0833333333333333E-3</c:v>
                </c:pt>
                <c:pt idx="14">
                  <c:v>2.0833333333333333E-3</c:v>
                </c:pt>
                <c:pt idx="15">
                  <c:v>2.0833333333333333E-3</c:v>
                </c:pt>
                <c:pt idx="16">
                  <c:v>2.0833333333333333E-3</c:v>
                </c:pt>
                <c:pt idx="17">
                  <c:v>2.0833333333333333E-3</c:v>
                </c:pt>
                <c:pt idx="18">
                  <c:v>2.0833333333333333E-3</c:v>
                </c:pt>
                <c:pt idx="19">
                  <c:v>2.0833333333333333E-3</c:v>
                </c:pt>
                <c:pt idx="20">
                  <c:v>2.0833333333333333E-3</c:v>
                </c:pt>
                <c:pt idx="21">
                  <c:v>2.0833333333333333E-3</c:v>
                </c:pt>
                <c:pt idx="22">
                  <c:v>2.0833333333333333E-3</c:v>
                </c:pt>
                <c:pt idx="23">
                  <c:v>2.0833333333333333E-3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37-4C77-AC68-D35B13C410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Mins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Sheet1!$D$2:$D$25</c:f>
              <c:numCache>
                <c:formatCode>[h]:mm:ss</c:formatCode>
                <c:ptCount val="24"/>
                <c:pt idx="0">
                  <c:v>3.472222222222222E-3</c:v>
                </c:pt>
                <c:pt idx="1">
                  <c:v>3.472222222222222E-3</c:v>
                </c:pt>
                <c:pt idx="2">
                  <c:v>3.472222222222222E-3</c:v>
                </c:pt>
                <c:pt idx="3">
                  <c:v>3.472222222222222E-3</c:v>
                </c:pt>
                <c:pt idx="4">
                  <c:v>3.472222222222222E-3</c:v>
                </c:pt>
                <c:pt idx="5">
                  <c:v>3.472222222222222E-3</c:v>
                </c:pt>
                <c:pt idx="6">
                  <c:v>3.472222222222222E-3</c:v>
                </c:pt>
                <c:pt idx="7">
                  <c:v>3.472222222222222E-3</c:v>
                </c:pt>
                <c:pt idx="8">
                  <c:v>3.472222222222222E-3</c:v>
                </c:pt>
                <c:pt idx="9">
                  <c:v>3.472222222222222E-3</c:v>
                </c:pt>
                <c:pt idx="10">
                  <c:v>3.472222222222222E-3</c:v>
                </c:pt>
                <c:pt idx="11">
                  <c:v>3.472222222222222E-3</c:v>
                </c:pt>
                <c:pt idx="12">
                  <c:v>3.472222222222222E-3</c:v>
                </c:pt>
                <c:pt idx="13">
                  <c:v>3.472222222222222E-3</c:v>
                </c:pt>
                <c:pt idx="14">
                  <c:v>3.472222222222222E-3</c:v>
                </c:pt>
                <c:pt idx="15">
                  <c:v>3.472222222222222E-3</c:v>
                </c:pt>
                <c:pt idx="16">
                  <c:v>3.472222222222222E-3</c:v>
                </c:pt>
                <c:pt idx="17">
                  <c:v>3.472222222222222E-3</c:v>
                </c:pt>
                <c:pt idx="18">
                  <c:v>3.472222222222222E-3</c:v>
                </c:pt>
                <c:pt idx="19">
                  <c:v>3.472222222222222E-3</c:v>
                </c:pt>
                <c:pt idx="20">
                  <c:v>3.472222222222222E-3</c:v>
                </c:pt>
                <c:pt idx="21">
                  <c:v>3.472222222222222E-3</c:v>
                </c:pt>
                <c:pt idx="22">
                  <c:v>3.472222222222222E-3</c:v>
                </c:pt>
                <c:pt idx="23">
                  <c:v>3.472222222222222E-3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37-4C77-AC68-D35B13C41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944856"/>
        <c:axId val="299946496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Average calls per hour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Sheet1!$E$2:$E$25</c:f>
              <c:numCache>
                <c:formatCode>0</c:formatCode>
                <c:ptCount val="24"/>
                <c:pt idx="0">
                  <c:v>18.419354838709676</c:v>
                </c:pt>
                <c:pt idx="1">
                  <c:v>13.806451612903226</c:v>
                </c:pt>
                <c:pt idx="2">
                  <c:v>9.2903225806451619</c:v>
                </c:pt>
                <c:pt idx="3">
                  <c:v>7.935483870967742</c:v>
                </c:pt>
                <c:pt idx="4">
                  <c:v>6.064516129032258</c:v>
                </c:pt>
                <c:pt idx="5">
                  <c:v>7.096774193548387</c:v>
                </c:pt>
                <c:pt idx="6">
                  <c:v>9.67741935483871</c:v>
                </c:pt>
                <c:pt idx="7">
                  <c:v>20.64516129032258</c:v>
                </c:pt>
                <c:pt idx="8">
                  <c:v>45.838709677419352</c:v>
                </c:pt>
                <c:pt idx="9">
                  <c:v>70.870967741935488</c:v>
                </c:pt>
                <c:pt idx="10">
                  <c:v>77.903225806451616</c:v>
                </c:pt>
                <c:pt idx="11">
                  <c:v>87.774193548387103</c:v>
                </c:pt>
                <c:pt idx="12">
                  <c:v>83.483870967741936</c:v>
                </c:pt>
                <c:pt idx="13">
                  <c:v>82.677419354838705</c:v>
                </c:pt>
                <c:pt idx="14">
                  <c:v>84.225806451612897</c:v>
                </c:pt>
                <c:pt idx="15">
                  <c:v>91.258064516129039</c:v>
                </c:pt>
                <c:pt idx="16">
                  <c:v>89.548387096774192</c:v>
                </c:pt>
                <c:pt idx="17">
                  <c:v>81.193548387096769</c:v>
                </c:pt>
                <c:pt idx="18">
                  <c:v>73.806451612903231</c:v>
                </c:pt>
                <c:pt idx="19">
                  <c:v>59.967741935483872</c:v>
                </c:pt>
                <c:pt idx="20">
                  <c:v>55.064516129032256</c:v>
                </c:pt>
                <c:pt idx="21">
                  <c:v>48.032258064516128</c:v>
                </c:pt>
                <c:pt idx="22">
                  <c:v>37</c:v>
                </c:pt>
                <c:pt idx="23">
                  <c:v>25.870967741935484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37-4C77-AC68-D35B13C41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3599616"/>
        <c:axId val="663588136"/>
      </c:lineChart>
      <c:catAx>
        <c:axId val="29994485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6496"/>
        <c:crosses val="autoZero"/>
        <c:auto val="1"/>
        <c:lblAlgn val="ctr"/>
        <c:lblOffset val="100"/>
        <c:noMultiLvlLbl val="1"/>
      </c:catAx>
      <c:valAx>
        <c:axId val="299946496"/>
        <c:scaling>
          <c:orientation val="minMax"/>
          <c:max val="1.7360000000000007E-2"/>
        </c:scaling>
        <c:delete val="0"/>
        <c:axPos val="l"/>
        <c:numFmt formatCode="[$-F400]h:mm:ss\ AM/PM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4856"/>
        <c:crosses val="autoZero"/>
        <c:crossBetween val="between"/>
        <c:majorUnit val="3.4720000000000011E-3"/>
      </c:valAx>
      <c:valAx>
        <c:axId val="66358813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599616"/>
        <c:crosses val="max"/>
        <c:crossBetween val="between"/>
      </c:valAx>
      <c:catAx>
        <c:axId val="663599616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663588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/>
              <a:t>101:</a:t>
            </a:r>
            <a:r>
              <a:rPr lang="en-GB" b="1" baseline="0" dirty="0" smtClean="0"/>
              <a:t> % of Calls Answered over 10 </a:t>
            </a:r>
            <a:r>
              <a:rPr lang="en-GB" b="1" baseline="0" dirty="0" err="1" smtClean="0"/>
              <a:t>Mins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Ans over 10 mins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mmm\-yy</c:formatCode>
                <c:ptCount val="31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  <c:pt idx="16">
                  <c:v>44774</c:v>
                </c:pt>
                <c:pt idx="17">
                  <c:v>44805</c:v>
                </c:pt>
                <c:pt idx="18">
                  <c:v>44835</c:v>
                </c:pt>
                <c:pt idx="19">
                  <c:v>44866</c:v>
                </c:pt>
                <c:pt idx="20">
                  <c:v>44896</c:v>
                </c:pt>
                <c:pt idx="21">
                  <c:v>44927</c:v>
                </c:pt>
                <c:pt idx="22">
                  <c:v>44958</c:v>
                </c:pt>
                <c:pt idx="23">
                  <c:v>44986</c:v>
                </c:pt>
                <c:pt idx="24">
                  <c:v>45017</c:v>
                </c:pt>
                <c:pt idx="25">
                  <c:v>45047</c:v>
                </c:pt>
                <c:pt idx="26">
                  <c:v>45078</c:v>
                </c:pt>
                <c:pt idx="27">
                  <c:v>45108</c:v>
                </c:pt>
                <c:pt idx="28">
                  <c:v>45139</c:v>
                </c:pt>
                <c:pt idx="29">
                  <c:v>45170</c:v>
                </c:pt>
                <c:pt idx="30">
                  <c:v>45200</c:v>
                </c:pt>
              </c:numCache>
            </c:numRef>
          </c:cat>
          <c:val>
            <c:numRef>
              <c:f>Sheet1!$B$2:$B$32</c:f>
              <c:numCache>
                <c:formatCode>0%</c:formatCode>
                <c:ptCount val="31"/>
                <c:pt idx="0">
                  <c:v>3.0000000000000001E-3</c:v>
                </c:pt>
                <c:pt idx="1">
                  <c:v>5.0000000000000001E-3</c:v>
                </c:pt>
                <c:pt idx="2">
                  <c:v>5.2999999999999999E-2</c:v>
                </c:pt>
                <c:pt idx="3">
                  <c:v>5.2999999999999999E-2</c:v>
                </c:pt>
                <c:pt idx="4">
                  <c:v>8.2000000000000003E-2</c:v>
                </c:pt>
                <c:pt idx="5">
                  <c:v>0.16400000000000001</c:v>
                </c:pt>
                <c:pt idx="6">
                  <c:v>0.18099999999999999</c:v>
                </c:pt>
                <c:pt idx="7">
                  <c:v>0.2</c:v>
                </c:pt>
                <c:pt idx="8">
                  <c:v>0.10100000000000001</c:v>
                </c:pt>
                <c:pt idx="9">
                  <c:v>0.11</c:v>
                </c:pt>
                <c:pt idx="10">
                  <c:v>0.19</c:v>
                </c:pt>
                <c:pt idx="11">
                  <c:v>0.28999999999999998</c:v>
                </c:pt>
                <c:pt idx="12">
                  <c:v>0.14599999999999999</c:v>
                </c:pt>
                <c:pt idx="13">
                  <c:v>0.246</c:v>
                </c:pt>
                <c:pt idx="14">
                  <c:v>0.30599999999999999</c:v>
                </c:pt>
                <c:pt idx="15">
                  <c:v>0.29099999999999998</c:v>
                </c:pt>
                <c:pt idx="16">
                  <c:v>0.33900000000000002</c:v>
                </c:pt>
                <c:pt idx="17">
                  <c:v>0.255</c:v>
                </c:pt>
                <c:pt idx="18">
                  <c:v>0.29299999999999998</c:v>
                </c:pt>
                <c:pt idx="19">
                  <c:v>0.15</c:v>
                </c:pt>
                <c:pt idx="20">
                  <c:v>0.14799999999999999</c:v>
                </c:pt>
                <c:pt idx="21">
                  <c:v>0.13</c:v>
                </c:pt>
                <c:pt idx="22">
                  <c:v>0.16</c:v>
                </c:pt>
                <c:pt idx="23">
                  <c:v>0.23</c:v>
                </c:pt>
                <c:pt idx="24">
                  <c:v>0.182</c:v>
                </c:pt>
                <c:pt idx="25">
                  <c:v>0.25</c:v>
                </c:pt>
                <c:pt idx="26">
                  <c:v>0.38</c:v>
                </c:pt>
                <c:pt idx="27">
                  <c:v>0.2</c:v>
                </c:pt>
                <c:pt idx="28">
                  <c:v>0.249</c:v>
                </c:pt>
                <c:pt idx="29">
                  <c:v>0.33300000000000002</c:v>
                </c:pt>
                <c:pt idx="30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2-41E2-A213-63DF40B92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9944856"/>
        <c:axId val="299946496"/>
      </c:barChart>
      <c:dateAx>
        <c:axId val="299944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6496"/>
        <c:crosses val="autoZero"/>
        <c:auto val="1"/>
        <c:lblOffset val="100"/>
        <c:baseTimeUnit val="months"/>
      </c:dateAx>
      <c:valAx>
        <c:axId val="29994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/>
              <a:t>101:</a:t>
            </a:r>
            <a:r>
              <a:rPr lang="en-GB" b="1" baseline="0" dirty="0" smtClean="0"/>
              <a:t> Call Delay October 2023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0-3 Mins</c:v>
                </c:pt>
                <c:pt idx="1">
                  <c:v>3-4 Mins</c:v>
                </c:pt>
                <c:pt idx="2">
                  <c:v>4-5 Mins</c:v>
                </c:pt>
                <c:pt idx="3">
                  <c:v>5-6 Mins</c:v>
                </c:pt>
                <c:pt idx="4">
                  <c:v>6-7 Mins</c:v>
                </c:pt>
                <c:pt idx="5">
                  <c:v>7-8 Mins</c:v>
                </c:pt>
                <c:pt idx="6">
                  <c:v>8-9 Mins</c:v>
                </c:pt>
                <c:pt idx="7">
                  <c:v>9-10 Mins</c:v>
                </c:pt>
                <c:pt idx="8">
                  <c:v>10+ Mins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11787</c:v>
                </c:pt>
                <c:pt idx="1">
                  <c:v>989</c:v>
                </c:pt>
                <c:pt idx="2">
                  <c:v>881</c:v>
                </c:pt>
                <c:pt idx="3">
                  <c:v>898</c:v>
                </c:pt>
                <c:pt idx="4">
                  <c:v>848</c:v>
                </c:pt>
                <c:pt idx="5">
                  <c:v>649</c:v>
                </c:pt>
                <c:pt idx="6">
                  <c:v>651</c:v>
                </c:pt>
                <c:pt idx="7">
                  <c:v>629</c:v>
                </c:pt>
                <c:pt idx="8">
                  <c:v>6566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1-45A4-AB06-A4D0C48125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Abandoned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0-3 Mins</c:v>
                </c:pt>
                <c:pt idx="1">
                  <c:v>3-4 Mins</c:v>
                </c:pt>
                <c:pt idx="2">
                  <c:v>4-5 Mins</c:v>
                </c:pt>
                <c:pt idx="3">
                  <c:v>5-6 Mins</c:v>
                </c:pt>
                <c:pt idx="4">
                  <c:v>6-7 Mins</c:v>
                </c:pt>
                <c:pt idx="5">
                  <c:v>7-8 Mins</c:v>
                </c:pt>
                <c:pt idx="6">
                  <c:v>8-9 Mins</c:v>
                </c:pt>
                <c:pt idx="7">
                  <c:v>9-10 Mins</c:v>
                </c:pt>
                <c:pt idx="8">
                  <c:v>10+ Mins</c:v>
                </c:pt>
              </c:strCache>
            </c:strRef>
          </c:cat>
          <c:val>
            <c:numRef>
              <c:f>Sheet1!$C$2:$C$10</c:f>
              <c:numCache>
                <c:formatCode>#,##0</c:formatCode>
                <c:ptCount val="9"/>
                <c:pt idx="0">
                  <c:v>4024</c:v>
                </c:pt>
                <c:pt idx="1">
                  <c:v>739</c:v>
                </c:pt>
                <c:pt idx="2">
                  <c:v>899</c:v>
                </c:pt>
                <c:pt idx="3">
                  <c:v>650</c:v>
                </c:pt>
                <c:pt idx="4">
                  <c:v>30</c:v>
                </c:pt>
                <c:pt idx="5">
                  <c:v>350</c:v>
                </c:pt>
                <c:pt idx="6">
                  <c:v>414</c:v>
                </c:pt>
                <c:pt idx="7">
                  <c:v>330</c:v>
                </c:pt>
                <c:pt idx="8">
                  <c:v>2870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31-45A4-AB06-A4D0C4812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99944856"/>
        <c:axId val="299946496"/>
      </c:barChart>
      <c:catAx>
        <c:axId val="299944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6496"/>
        <c:crosses val="autoZero"/>
        <c:auto val="1"/>
        <c:lblAlgn val="ctr"/>
        <c:lblOffset val="100"/>
        <c:noMultiLvlLbl val="0"/>
      </c:catAx>
      <c:valAx>
        <c:axId val="29994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4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/>
              <a:t>Footfall across Front Counters in TVP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Footfall across front counters in TVP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Sheet1!$A$3:$A$24</c:f>
              <c:numCache>
                <c:formatCode>mmm\-yy</c:formatCode>
                <c:ptCount val="2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</c:numCache>
            </c:numRef>
          </c:cat>
          <c:val>
            <c:numRef>
              <c:f>Sheet1!$B$3:$B$24</c:f>
              <c:numCache>
                <c:formatCode>General</c:formatCode>
                <c:ptCount val="22"/>
                <c:pt idx="0">
                  <c:v>7895</c:v>
                </c:pt>
                <c:pt idx="1">
                  <c:v>8718</c:v>
                </c:pt>
                <c:pt idx="2">
                  <c:v>9102</c:v>
                </c:pt>
                <c:pt idx="3">
                  <c:v>9938</c:v>
                </c:pt>
                <c:pt idx="4">
                  <c:v>10237</c:v>
                </c:pt>
                <c:pt idx="5">
                  <c:v>7865</c:v>
                </c:pt>
                <c:pt idx="6">
                  <c:v>8547</c:v>
                </c:pt>
                <c:pt idx="7">
                  <c:v>7837</c:v>
                </c:pt>
                <c:pt idx="8">
                  <c:v>8573</c:v>
                </c:pt>
                <c:pt idx="9">
                  <c:v>8100</c:v>
                </c:pt>
                <c:pt idx="10">
                  <c:v>9458</c:v>
                </c:pt>
                <c:pt idx="11">
                  <c:v>7562</c:v>
                </c:pt>
                <c:pt idx="12">
                  <c:v>7917</c:v>
                </c:pt>
                <c:pt idx="13">
                  <c:v>8319</c:v>
                </c:pt>
                <c:pt idx="14">
                  <c:v>8811</c:v>
                </c:pt>
                <c:pt idx="15">
                  <c:v>8476</c:v>
                </c:pt>
                <c:pt idx="16">
                  <c:v>7136</c:v>
                </c:pt>
                <c:pt idx="17">
                  <c:v>9170</c:v>
                </c:pt>
                <c:pt idx="18">
                  <c:v>8480</c:v>
                </c:pt>
                <c:pt idx="19">
                  <c:v>8040</c:v>
                </c:pt>
                <c:pt idx="20">
                  <c:v>7360</c:v>
                </c:pt>
                <c:pt idx="21">
                  <c:v>7694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B6-4BB4-AE2E-D0C2C2BE6B6E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Average footfall per month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Sheet1!$A$3:$A$24</c:f>
              <c:numCache>
                <c:formatCode>mmm\-yy</c:formatCode>
                <c:ptCount val="2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</c:numCache>
            </c:numRef>
          </c:cat>
          <c:val>
            <c:numRef>
              <c:f>Sheet1!$C$3:$C$24</c:f>
              <c:numCache>
                <c:formatCode>General</c:formatCode>
                <c:ptCount val="22"/>
                <c:pt idx="0">
                  <c:v>8419.7727272727279</c:v>
                </c:pt>
                <c:pt idx="1">
                  <c:v>8419.7727272727279</c:v>
                </c:pt>
                <c:pt idx="2">
                  <c:v>8419.7727272727279</c:v>
                </c:pt>
                <c:pt idx="3">
                  <c:v>8419.7727272727279</c:v>
                </c:pt>
                <c:pt idx="4">
                  <c:v>8419.7727272727279</c:v>
                </c:pt>
                <c:pt idx="5">
                  <c:v>8419.7727272727279</c:v>
                </c:pt>
                <c:pt idx="6">
                  <c:v>8419.7727272727279</c:v>
                </c:pt>
                <c:pt idx="7">
                  <c:v>8419.7727272727279</c:v>
                </c:pt>
                <c:pt idx="8">
                  <c:v>8419.7727272727279</c:v>
                </c:pt>
                <c:pt idx="9">
                  <c:v>8419.7727272727279</c:v>
                </c:pt>
                <c:pt idx="10">
                  <c:v>8419.7727272727279</c:v>
                </c:pt>
                <c:pt idx="11">
                  <c:v>8419.7727272727279</c:v>
                </c:pt>
                <c:pt idx="12">
                  <c:v>8419.7727272727279</c:v>
                </c:pt>
                <c:pt idx="13">
                  <c:v>8419.7727272727279</c:v>
                </c:pt>
                <c:pt idx="14">
                  <c:v>8419.7727272727279</c:v>
                </c:pt>
                <c:pt idx="15">
                  <c:v>8419.7727272727279</c:v>
                </c:pt>
                <c:pt idx="16">
                  <c:v>8419.7727272727279</c:v>
                </c:pt>
                <c:pt idx="17">
                  <c:v>8419.7727272727279</c:v>
                </c:pt>
                <c:pt idx="18">
                  <c:v>8419.7727272727279</c:v>
                </c:pt>
                <c:pt idx="19">
                  <c:v>8419.7727272727279</c:v>
                </c:pt>
                <c:pt idx="20">
                  <c:v>8419.7727272727279</c:v>
                </c:pt>
                <c:pt idx="21">
                  <c:v>8419.7727272727279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B6-4BB4-AE2E-D0C2C2BE6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092111"/>
        <c:axId val="235094735"/>
      </c:lineChart>
      <c:dateAx>
        <c:axId val="23509211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94735"/>
        <c:crosses val="autoZero"/>
        <c:auto val="1"/>
        <c:lblOffset val="100"/>
        <c:baseTimeUnit val="months"/>
      </c:dateAx>
      <c:valAx>
        <c:axId val="235094735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92111"/>
        <c:crosses val="autoZero"/>
        <c:crossBetween val="between"/>
        <c:majorUnit val="1000"/>
        <c:min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313E-4FBF-46D0-9EF7-26ACA13DB34A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1BE10-D9F1-4FF1-BB8B-280E42653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7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yourselves, lead into Mikes Intro of why we got started:</a:t>
            </a:r>
          </a:p>
          <a:p>
            <a:endParaRPr lang="en-GB" dirty="0"/>
          </a:p>
          <a:p>
            <a:r>
              <a:rPr lang="en-GB" dirty="0"/>
              <a:t>Why were the PCCs interested – public moaning / police and crime plan</a:t>
            </a:r>
          </a:p>
          <a:p>
            <a:r>
              <a:rPr lang="en-GB" dirty="0"/>
              <a:t>Why were the DCCs interested – HMIC inspection – low performance</a:t>
            </a:r>
          </a:p>
          <a:p>
            <a:r>
              <a:rPr lang="en-GB" dirty="0"/>
              <a:t>What is the journey to start this initiative</a:t>
            </a:r>
          </a:p>
          <a:p>
            <a:r>
              <a:rPr lang="en-GB" dirty="0"/>
              <a:t>Some tactical work in train but limited visibility on strategic change</a:t>
            </a:r>
          </a:p>
          <a:p>
            <a:r>
              <a:rPr lang="en-GB" dirty="0"/>
              <a:t>Recently completed Digital Strategy re-draft – contact was a core pillar</a:t>
            </a:r>
          </a:p>
          <a:p>
            <a:r>
              <a:rPr lang="en-GB" dirty="0"/>
              <a:t>Digital Public Contact strategy in its infancy</a:t>
            </a:r>
          </a:p>
          <a:p>
            <a:r>
              <a:rPr lang="en-GB" dirty="0"/>
              <a:t>Why Mike / Simon narrative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24850-5899-4313-9B31-79DEEAC91B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86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2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8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8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A303AD-A510-2A42-A35C-9F62E93D7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70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F96BF-4FC2-D445-8DFA-F5F87BF70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531" y="3985591"/>
            <a:ext cx="8309113" cy="100530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EED22-6BDB-D94B-8212-9DC919DB7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592" y="5082968"/>
            <a:ext cx="8317185" cy="7016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9792F-FD97-9245-ACE8-CBB46FBE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26" y="6197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39ECAD-25A2-C74A-A2CD-B79D1CC5265D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509D-37A6-6642-AFAB-B054E94C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2861" y="619732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020E-A1D4-944C-94EA-F2E3AC6E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9817" y="6197324"/>
            <a:ext cx="4306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8BD13C-6A20-0446-B4EB-72F147C9D1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5871E3-3304-1148-8042-1DF4AFE36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530" y="427382"/>
            <a:ext cx="5098406" cy="2753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052420-A832-784B-AB47-B739CB432C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6744" y="5077438"/>
            <a:ext cx="191502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6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6050-8E6E-7248-805D-D7792031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0FFEC-2A9F-3544-87FA-00C04FE8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CAD-25A2-C74A-A2CD-B79D1CC5265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CFB42-2D9E-C747-8F06-F0190759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4A5D5-993E-6C47-886E-96E2D033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D13C-6A20-0446-B4EB-72F147C9D1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76ACBB-931D-7241-A386-E1E9397B72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288" y="1213196"/>
            <a:ext cx="11101387" cy="495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64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BB25EF-5190-8B48-8256-C543820E6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2" y="0"/>
            <a:ext cx="1218707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FF86DE-8165-FA44-9DA6-400117C097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30DEA-91B7-9C49-841D-17E43F5E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228600"/>
            <a:ext cx="11598966" cy="87464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8C20-BD89-C745-B375-5E765C8A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4154"/>
            <a:ext cx="11589027" cy="4878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5191A-D513-3A4F-A5A9-E5011B09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ECAD-25A2-C74A-A2CD-B79D1CC5265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6A12B-72F9-634A-9D90-CD3D0CCE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8A538-C596-5C47-A62F-9BB346C1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147" y="6356350"/>
            <a:ext cx="450573" cy="365125"/>
          </a:xfrm>
        </p:spPr>
        <p:txBody>
          <a:bodyPr/>
          <a:lstStyle/>
          <a:p>
            <a:fld id="{B08BD13C-6A20-0446-B4EB-72F147C9D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5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6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3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6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14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4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6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6AD0-9A52-40DA-A264-CA12F1A5DDC8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1EFC-A439-4919-9146-84624AF9A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9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2C6381-4548-5E49-802D-2E460735CF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2771"/>
            <a:ext cx="12192000" cy="686077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6ACCA-99B3-D442-858D-70EF86F8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228600"/>
            <a:ext cx="11072191" cy="87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AB491-9B92-CF43-AB4E-348ECA9DB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295" y="1284154"/>
            <a:ext cx="11072191" cy="487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3ADC1-07AA-8F4B-B46C-CC6BCEDD1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730" y="6366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ECAD-25A2-C74A-A2CD-B79D1CC5265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AAB7D-8C4F-AF4E-A9E2-169B8291A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66289"/>
            <a:ext cx="7331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EBC53-D7D5-DA4E-ABA6-C9DD22E85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660" y="6356350"/>
            <a:ext cx="4505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8BD13C-6A20-0446-B4EB-72F147C9D1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2.sv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2.svg"/><Relationship Id="rId7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3.png"/><Relationship Id="rId3" Type="http://schemas.openxmlformats.org/officeDocument/2006/relationships/image" Target="../media/image12.svg"/><Relationship Id="rId21" Type="http://schemas.openxmlformats.org/officeDocument/2006/relationships/image" Target="../media/image30.sv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17" Type="http://schemas.openxmlformats.org/officeDocument/2006/relationships/image" Target="../media/image26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7.jpg"/><Relationship Id="rId19" Type="http://schemas.openxmlformats.org/officeDocument/2006/relationships/image" Target="../media/image28.sv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2.svg"/><Relationship Id="rId7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2.png"/><Relationship Id="rId10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2.svg"/><Relationship Id="rId7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2.png"/><Relationship Id="rId10" Type="http://schemas.openxmlformats.org/officeDocument/2006/relationships/chart" Target="../charts/chart2.xml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2.svg"/><Relationship Id="rId7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chart" Target="../charts/chart3.xml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2.svg"/><Relationship Id="rId7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11" Type="http://schemas.openxmlformats.org/officeDocument/2006/relationships/chart" Target="../charts/chart5.xml"/><Relationship Id="rId5" Type="http://schemas.openxmlformats.org/officeDocument/2006/relationships/image" Target="../media/image12.png"/><Relationship Id="rId10" Type="http://schemas.openxmlformats.org/officeDocument/2006/relationships/chart" Target="../charts/chart4.xml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20.svg"/><Relationship Id="rId7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2.png"/><Relationship Id="rId10" Type="http://schemas.openxmlformats.org/officeDocument/2006/relationships/chart" Target="../charts/chart6.xml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2.svg"/><Relationship Id="rId7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11" Type="http://schemas.openxmlformats.org/officeDocument/2006/relationships/chart" Target="../charts/chart8.xml"/><Relationship Id="rId5" Type="http://schemas.openxmlformats.org/officeDocument/2006/relationships/image" Target="../media/image12.png"/><Relationship Id="rId10" Type="http://schemas.openxmlformats.org/officeDocument/2006/relationships/chart" Target="../charts/chart7.xml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lice officers on a street&#10;&#10;Description automatically generated with low confidence">
            <a:extLst>
              <a:ext uri="{FF2B5EF4-FFF2-40B4-BE49-F238E27FC236}">
                <a16:creationId xmlns:a16="http://schemas.microsoft.com/office/drawing/2014/main" id="{A17F627F-F138-A897-76C6-FFD4F7635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406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5CA654-DCA4-07A1-B3CB-059D2D4B50C3}"/>
              </a:ext>
            </a:extLst>
          </p:cNvPr>
          <p:cNvSpPr/>
          <p:nvPr/>
        </p:nvSpPr>
        <p:spPr>
          <a:xfrm>
            <a:off x="0" y="3980328"/>
            <a:ext cx="12192000" cy="28776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rgbClr val="00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Thames Valley Police Call Handling Overview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Thames Valley Police | Hampshire &amp; Isle of Wight Constabulary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FFD318-B16B-D128-E71E-F5268DC0B4C8}"/>
              </a:ext>
            </a:extLst>
          </p:cNvPr>
          <p:cNvSpPr/>
          <p:nvPr/>
        </p:nvSpPr>
        <p:spPr>
          <a:xfrm>
            <a:off x="0" y="-1701"/>
            <a:ext cx="12192000" cy="398032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19DD0A8-2C41-9725-0907-B9149FFF0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370" y="309246"/>
            <a:ext cx="1025415" cy="157756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50C9323-99F9-2853-3F3B-D2AA0F5F83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93" y="207591"/>
            <a:ext cx="1773777" cy="1780872"/>
          </a:xfrm>
          <a:prstGeom prst="rect">
            <a:avLst/>
          </a:prstGeom>
        </p:spPr>
      </p:pic>
      <p:pic>
        <p:nvPicPr>
          <p:cNvPr id="5" name="Graphic 4" descr="User network outline">
            <a:extLst>
              <a:ext uri="{FF2B5EF4-FFF2-40B4-BE49-F238E27FC236}">
                <a16:creationId xmlns:a16="http://schemas.microsoft.com/office/drawing/2014/main" id="{E5A7298B-A1CF-E637-1A1E-534EEADB68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024" y="271128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B45055-0D61-074C-F053-C641C169FA52}"/>
              </a:ext>
            </a:extLst>
          </p:cNvPr>
          <p:cNvSpPr txBox="1"/>
          <p:nvPr/>
        </p:nvSpPr>
        <p:spPr>
          <a:xfrm>
            <a:off x="1162424" y="257475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A1F75-E5E8-EF12-740B-49F6FFEE1D94}"/>
              </a:ext>
            </a:extLst>
          </p:cNvPr>
          <p:cNvSpPr txBox="1"/>
          <p:nvPr/>
        </p:nvSpPr>
        <p:spPr>
          <a:xfrm>
            <a:off x="1162424" y="598771"/>
            <a:ext cx="2853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80F883-7F75-75AA-23C5-A6801EC0BB96}"/>
              </a:ext>
            </a:extLst>
          </p:cNvPr>
          <p:cNvCxnSpPr/>
          <p:nvPr/>
        </p:nvCxnSpPr>
        <p:spPr>
          <a:xfrm>
            <a:off x="1162424" y="358588"/>
            <a:ext cx="0" cy="73943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796554-6156-9933-9033-A1EBC454D62D}"/>
              </a:ext>
            </a:extLst>
          </p:cNvPr>
          <p:cNvSpPr/>
          <p:nvPr/>
        </p:nvSpPr>
        <p:spPr>
          <a:xfrm>
            <a:off x="11613503" y="-1"/>
            <a:ext cx="578498" cy="3103419"/>
          </a:xfrm>
          <a:prstGeom prst="rect">
            <a:avLst/>
          </a:prstGeom>
          <a:gradFill>
            <a:gsLst>
              <a:gs pos="61000">
                <a:srgbClr val="161D30"/>
              </a:gs>
              <a:gs pos="100000">
                <a:srgbClr val="161D3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13" descr="User network outline">
            <a:extLst>
              <a:ext uri="{FF2B5EF4-FFF2-40B4-BE49-F238E27FC236}">
                <a16:creationId xmlns:a16="http://schemas.microsoft.com/office/drawing/2014/main" id="{633AF4E2-AFFC-9741-E41C-D9BF6D899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8258" y="0"/>
            <a:ext cx="567765" cy="56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63C6-7B25-B4D7-9351-5CF419AAF134}"/>
              </a:ext>
            </a:extLst>
          </p:cNvPr>
          <p:cNvSpPr txBox="1"/>
          <p:nvPr/>
        </p:nvSpPr>
        <p:spPr>
          <a:xfrm rot="5400000">
            <a:off x="10466002" y="1750366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15E5D3C-A4B4-1B0D-F41B-45A846359E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0" r="18323"/>
          <a:stretch/>
        </p:blipFill>
        <p:spPr>
          <a:xfrm>
            <a:off x="-3002573" y="-2"/>
            <a:ext cx="2898588" cy="6858000"/>
          </a:xfrm>
          <a:prstGeom prst="rect">
            <a:avLst/>
          </a:prstGeom>
        </p:spPr>
      </p:pic>
      <p:pic>
        <p:nvPicPr>
          <p:cNvPr id="6" name="Picture 5" descr="A person talking to a police officer&#10;&#10;Description automatically generated with low confidence">
            <a:extLst>
              <a:ext uri="{FF2B5EF4-FFF2-40B4-BE49-F238E27FC236}">
                <a16:creationId xmlns:a16="http://schemas.microsoft.com/office/drawing/2014/main" id="{92BE40F2-28EA-FAF1-D198-4997723217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r="33633" b="-92"/>
          <a:stretch/>
        </p:blipFill>
        <p:spPr>
          <a:xfrm>
            <a:off x="-3008550" y="195967"/>
            <a:ext cx="2910541" cy="6853605"/>
          </a:xfrm>
          <a:prstGeom prst="rect">
            <a:avLst/>
          </a:prstGeom>
        </p:spPr>
      </p:pic>
      <p:pic>
        <p:nvPicPr>
          <p:cNvPr id="7" name="Picture 6" descr="A picture containing person, outdoor, standing, people&#10;&#10;Description automatically generated">
            <a:extLst>
              <a:ext uri="{FF2B5EF4-FFF2-40B4-BE49-F238E27FC236}">
                <a16:creationId xmlns:a16="http://schemas.microsoft.com/office/drawing/2014/main" id="{336A4EC9-C8D4-5BAD-2EE7-5B406FAD2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r="17891"/>
          <a:stretch/>
        </p:blipFill>
        <p:spPr>
          <a:xfrm>
            <a:off x="-3119712" y="283882"/>
            <a:ext cx="2910541" cy="6860063"/>
          </a:xfrm>
          <a:prstGeom prst="rect">
            <a:avLst/>
          </a:prstGeom>
        </p:spPr>
      </p:pic>
      <p:pic>
        <p:nvPicPr>
          <p:cNvPr id="8" name="Picture 7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0E868783-B277-7683-7055-FDFCA7031E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r="33963" b="3650"/>
          <a:stretch/>
        </p:blipFill>
        <p:spPr>
          <a:xfrm>
            <a:off x="-3309312" y="-56620"/>
            <a:ext cx="2910542" cy="68580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95081" y="283882"/>
            <a:ext cx="7303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00C7ED"/>
                </a:solidFill>
                <a:latin typeface="Calibri Light" panose="020F0302020204030204"/>
              </a:rPr>
              <a:t>Front Counters &amp; Online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C7E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240599"/>
              </p:ext>
            </p:extLst>
          </p:nvPr>
        </p:nvGraphicFramePr>
        <p:xfrm>
          <a:off x="91591" y="1601524"/>
          <a:ext cx="5802831" cy="393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965221"/>
              </p:ext>
            </p:extLst>
          </p:nvPr>
        </p:nvGraphicFramePr>
        <p:xfrm>
          <a:off x="5867207" y="1655393"/>
          <a:ext cx="5802831" cy="393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2353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796554-6156-9933-9033-A1EBC454D62D}"/>
              </a:ext>
            </a:extLst>
          </p:cNvPr>
          <p:cNvSpPr/>
          <p:nvPr/>
        </p:nvSpPr>
        <p:spPr>
          <a:xfrm>
            <a:off x="11613503" y="-1"/>
            <a:ext cx="578498" cy="3103419"/>
          </a:xfrm>
          <a:prstGeom prst="rect">
            <a:avLst/>
          </a:prstGeom>
          <a:gradFill>
            <a:gsLst>
              <a:gs pos="61000">
                <a:srgbClr val="161D30"/>
              </a:gs>
              <a:gs pos="100000">
                <a:srgbClr val="161D3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13" descr="User network outline">
            <a:extLst>
              <a:ext uri="{FF2B5EF4-FFF2-40B4-BE49-F238E27FC236}">
                <a16:creationId xmlns:a16="http://schemas.microsoft.com/office/drawing/2014/main" id="{633AF4E2-AFFC-9741-E41C-D9BF6D899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8258" y="0"/>
            <a:ext cx="567765" cy="56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63C6-7B25-B4D7-9351-5CF419AAF134}"/>
              </a:ext>
            </a:extLst>
          </p:cNvPr>
          <p:cNvSpPr txBox="1"/>
          <p:nvPr/>
        </p:nvSpPr>
        <p:spPr>
          <a:xfrm rot="5400000">
            <a:off x="10466002" y="1750366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1EF7-2956-F110-E4C9-53F15D47EF57}"/>
              </a:ext>
            </a:extLst>
          </p:cNvPr>
          <p:cNvGrpSpPr/>
          <p:nvPr/>
        </p:nvGrpSpPr>
        <p:grpSpPr>
          <a:xfrm>
            <a:off x="9568269" y="195967"/>
            <a:ext cx="1849654" cy="1182003"/>
            <a:chOff x="10118097" y="195967"/>
            <a:chExt cx="1849654" cy="1182003"/>
          </a:xfrm>
        </p:grpSpPr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9F20E7A6-D8A0-A471-3017-CEDADEFEB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8"/>
            <a:stretch/>
          </p:blipFill>
          <p:spPr>
            <a:xfrm>
              <a:off x="11247928" y="206984"/>
              <a:ext cx="719823" cy="1170986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DE5F761-E79D-5E9A-90E9-F051AC0C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097" y="195967"/>
              <a:ext cx="1170659" cy="1175342"/>
            </a:xfrm>
            <a:prstGeom prst="rect">
              <a:avLst/>
            </a:prstGeom>
          </p:spPr>
        </p:pic>
      </p:grp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15E5D3C-A4B4-1B0D-F41B-45A846359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0" r="18323"/>
          <a:stretch/>
        </p:blipFill>
        <p:spPr>
          <a:xfrm>
            <a:off x="-3002573" y="-2"/>
            <a:ext cx="2898588" cy="6858000"/>
          </a:xfrm>
          <a:prstGeom prst="rect">
            <a:avLst/>
          </a:prstGeom>
        </p:spPr>
      </p:pic>
      <p:pic>
        <p:nvPicPr>
          <p:cNvPr id="6" name="Picture 5" descr="A person talking to a police officer&#10;&#10;Description automatically generated with low confidence">
            <a:extLst>
              <a:ext uri="{FF2B5EF4-FFF2-40B4-BE49-F238E27FC236}">
                <a16:creationId xmlns:a16="http://schemas.microsoft.com/office/drawing/2014/main" id="{92BE40F2-28EA-FAF1-D198-4997723217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r="33633" b="-92"/>
          <a:stretch/>
        </p:blipFill>
        <p:spPr>
          <a:xfrm>
            <a:off x="-3008550" y="195967"/>
            <a:ext cx="2910541" cy="6853605"/>
          </a:xfrm>
          <a:prstGeom prst="rect">
            <a:avLst/>
          </a:prstGeom>
        </p:spPr>
      </p:pic>
      <p:pic>
        <p:nvPicPr>
          <p:cNvPr id="7" name="Picture 6" descr="A picture containing person, outdoor, standing, people&#10;&#10;Description automatically generated">
            <a:extLst>
              <a:ext uri="{FF2B5EF4-FFF2-40B4-BE49-F238E27FC236}">
                <a16:creationId xmlns:a16="http://schemas.microsoft.com/office/drawing/2014/main" id="{336A4EC9-C8D4-5BAD-2EE7-5B406FAD2D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r="17891"/>
          <a:stretch/>
        </p:blipFill>
        <p:spPr>
          <a:xfrm>
            <a:off x="-3119712" y="283882"/>
            <a:ext cx="2910541" cy="6860063"/>
          </a:xfrm>
          <a:prstGeom prst="rect">
            <a:avLst/>
          </a:prstGeom>
        </p:spPr>
      </p:pic>
      <p:pic>
        <p:nvPicPr>
          <p:cNvPr id="8" name="Picture 7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0E868783-B277-7683-7055-FDFCA7031E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r="33963" b="3650"/>
          <a:stretch/>
        </p:blipFill>
        <p:spPr>
          <a:xfrm>
            <a:off x="-3309312" y="-56620"/>
            <a:ext cx="2910542" cy="68580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12388" y="313594"/>
            <a:ext cx="7303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chemeClr val="accent4"/>
                </a:solidFill>
                <a:latin typeface="Calibri Light" panose="020F0302020204030204"/>
              </a:rPr>
              <a:t>Improvement Strategy</a:t>
            </a:r>
            <a:endParaRPr lang="en-GB" sz="4000" b="1" dirty="0">
              <a:solidFill>
                <a:schemeClr val="accent4"/>
              </a:solidFill>
              <a:latin typeface="Calibri Light" panose="020F03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3280" y="1935032"/>
            <a:ext cx="509389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Systems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Demand Management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9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headphones and sitting at a desk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E3D56ABD-AD4A-9614-9B0D-7A6E26293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1" r="11909" b="33931"/>
          <a:stretch/>
        </p:blipFill>
        <p:spPr>
          <a:xfrm>
            <a:off x="0" y="-1"/>
            <a:ext cx="11614698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33876C-A79D-9627-6ABE-98E28F0DEF62}"/>
              </a:ext>
            </a:extLst>
          </p:cNvPr>
          <p:cNvSpPr/>
          <p:nvPr/>
        </p:nvSpPr>
        <p:spPr>
          <a:xfrm>
            <a:off x="0" y="-1"/>
            <a:ext cx="11614698" cy="6858001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796554-6156-9933-9033-A1EBC454D62D}"/>
              </a:ext>
            </a:extLst>
          </p:cNvPr>
          <p:cNvSpPr/>
          <p:nvPr/>
        </p:nvSpPr>
        <p:spPr>
          <a:xfrm>
            <a:off x="11613503" y="-1"/>
            <a:ext cx="578498" cy="3103419"/>
          </a:xfrm>
          <a:prstGeom prst="rect">
            <a:avLst/>
          </a:prstGeom>
          <a:gradFill>
            <a:gsLst>
              <a:gs pos="61000">
                <a:srgbClr val="161D30"/>
              </a:gs>
              <a:gs pos="100000">
                <a:srgbClr val="161D3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13" descr="User network outline">
            <a:extLst>
              <a:ext uri="{FF2B5EF4-FFF2-40B4-BE49-F238E27FC236}">
                <a16:creationId xmlns:a16="http://schemas.microsoft.com/office/drawing/2014/main" id="{633AF4E2-AFFC-9741-E41C-D9BF6D899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8258" y="0"/>
            <a:ext cx="567765" cy="56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63C6-7B25-B4D7-9351-5CF419AAF134}"/>
              </a:ext>
            </a:extLst>
          </p:cNvPr>
          <p:cNvSpPr txBox="1"/>
          <p:nvPr/>
        </p:nvSpPr>
        <p:spPr>
          <a:xfrm rot="5400000">
            <a:off x="10466002" y="1750366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C816EF-06D0-5792-0128-B08E13CCDA54}"/>
              </a:ext>
            </a:extLst>
          </p:cNvPr>
          <p:cNvCxnSpPr>
            <a:cxnSpLocks/>
          </p:cNvCxnSpPr>
          <p:nvPr/>
        </p:nvCxnSpPr>
        <p:spPr>
          <a:xfrm>
            <a:off x="394131" y="1925661"/>
            <a:ext cx="10787845" cy="0"/>
          </a:xfrm>
          <a:prstGeom prst="line">
            <a:avLst/>
          </a:prstGeom>
          <a:ln w="50800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357FF01-27A8-5268-9E20-78FFEE925232}"/>
              </a:ext>
            </a:extLst>
          </p:cNvPr>
          <p:cNvSpPr txBox="1"/>
          <p:nvPr/>
        </p:nvSpPr>
        <p:spPr>
          <a:xfrm>
            <a:off x="269031" y="1340886"/>
            <a:ext cx="239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OUR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VISION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045F2-F4E8-8C89-B945-79954DA28BA2}"/>
              </a:ext>
            </a:extLst>
          </p:cNvPr>
          <p:cNvSpPr txBox="1"/>
          <p:nvPr/>
        </p:nvSpPr>
        <p:spPr>
          <a:xfrm>
            <a:off x="394131" y="2404303"/>
            <a:ext cx="853238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 modern, innovative and professional Contact Management department, that is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accessible and able to effectively respond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to those who need policing services.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1EF7-2956-F110-E4C9-53F15D47EF57}"/>
              </a:ext>
            </a:extLst>
          </p:cNvPr>
          <p:cNvGrpSpPr/>
          <p:nvPr/>
        </p:nvGrpSpPr>
        <p:grpSpPr>
          <a:xfrm>
            <a:off x="9568269" y="195967"/>
            <a:ext cx="1849654" cy="1182003"/>
            <a:chOff x="10118097" y="195967"/>
            <a:chExt cx="1849654" cy="1182003"/>
          </a:xfrm>
        </p:grpSpPr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9F20E7A6-D8A0-A471-3017-CEDADEFEB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8"/>
            <a:stretch/>
          </p:blipFill>
          <p:spPr>
            <a:xfrm>
              <a:off x="11247928" y="206984"/>
              <a:ext cx="719823" cy="1170986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DE5F761-E79D-5E9A-90E9-F051AC0C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097" y="195967"/>
              <a:ext cx="1170659" cy="1175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362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796554-6156-9933-9033-A1EBC454D62D}"/>
              </a:ext>
            </a:extLst>
          </p:cNvPr>
          <p:cNvSpPr/>
          <p:nvPr/>
        </p:nvSpPr>
        <p:spPr>
          <a:xfrm>
            <a:off x="11613503" y="-1"/>
            <a:ext cx="578498" cy="3103419"/>
          </a:xfrm>
          <a:prstGeom prst="rect">
            <a:avLst/>
          </a:prstGeom>
          <a:gradFill>
            <a:gsLst>
              <a:gs pos="61000">
                <a:srgbClr val="161D30"/>
              </a:gs>
              <a:gs pos="100000">
                <a:srgbClr val="161D3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13" descr="User network outline">
            <a:extLst>
              <a:ext uri="{FF2B5EF4-FFF2-40B4-BE49-F238E27FC236}">
                <a16:creationId xmlns:a16="http://schemas.microsoft.com/office/drawing/2014/main" id="{633AF4E2-AFFC-9741-E41C-D9BF6D899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8258" y="0"/>
            <a:ext cx="567765" cy="56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63C6-7B25-B4D7-9351-5CF419AAF134}"/>
              </a:ext>
            </a:extLst>
          </p:cNvPr>
          <p:cNvSpPr txBox="1"/>
          <p:nvPr/>
        </p:nvSpPr>
        <p:spPr>
          <a:xfrm rot="5400000">
            <a:off x="10466002" y="1750366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1EF7-2956-F110-E4C9-53F15D47EF57}"/>
              </a:ext>
            </a:extLst>
          </p:cNvPr>
          <p:cNvGrpSpPr/>
          <p:nvPr/>
        </p:nvGrpSpPr>
        <p:grpSpPr>
          <a:xfrm>
            <a:off x="9568269" y="195967"/>
            <a:ext cx="1849654" cy="1182003"/>
            <a:chOff x="10118097" y="195967"/>
            <a:chExt cx="1849654" cy="1182003"/>
          </a:xfrm>
        </p:grpSpPr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9F20E7A6-D8A0-A471-3017-CEDADEFEB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8"/>
            <a:stretch/>
          </p:blipFill>
          <p:spPr>
            <a:xfrm>
              <a:off x="11247928" y="206984"/>
              <a:ext cx="719823" cy="1170986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DE5F761-E79D-5E9A-90E9-F051AC0C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097" y="195967"/>
              <a:ext cx="1170659" cy="1175342"/>
            </a:xfrm>
            <a:prstGeom prst="rect">
              <a:avLst/>
            </a:prstGeom>
          </p:spPr>
        </p:pic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2F791D-FBD3-2C52-5725-B0FD93E83C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" y="-2"/>
          <a:ext cx="11607524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1881">
                  <a:extLst>
                    <a:ext uri="{9D8B030D-6E8A-4147-A177-3AD203B41FA5}">
                      <a16:colId xmlns:a16="http://schemas.microsoft.com/office/drawing/2014/main" val="3204876639"/>
                    </a:ext>
                  </a:extLst>
                </a:gridCol>
                <a:gridCol w="2901881">
                  <a:extLst>
                    <a:ext uri="{9D8B030D-6E8A-4147-A177-3AD203B41FA5}">
                      <a16:colId xmlns:a16="http://schemas.microsoft.com/office/drawing/2014/main" val="4115067614"/>
                    </a:ext>
                  </a:extLst>
                </a:gridCol>
                <a:gridCol w="2901881">
                  <a:extLst>
                    <a:ext uri="{9D8B030D-6E8A-4147-A177-3AD203B41FA5}">
                      <a16:colId xmlns:a16="http://schemas.microsoft.com/office/drawing/2014/main" val="3005435115"/>
                    </a:ext>
                  </a:extLst>
                </a:gridCol>
                <a:gridCol w="2901881">
                  <a:extLst>
                    <a:ext uri="{9D8B030D-6E8A-4147-A177-3AD203B41FA5}">
                      <a16:colId xmlns:a16="http://schemas.microsoft.com/office/drawing/2014/main" val="3079919286"/>
                    </a:ext>
                  </a:extLst>
                </a:gridCol>
              </a:tblGrid>
              <a:tr h="68580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927619587"/>
                  </a:ext>
                </a:extLst>
              </a:tr>
            </a:tbl>
          </a:graphicData>
        </a:graphic>
      </p:graphicFrame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15E5D3C-A4B4-1B0D-F41B-45A846359E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0" r="18323"/>
          <a:stretch/>
        </p:blipFill>
        <p:spPr>
          <a:xfrm>
            <a:off x="-3002573" y="-2"/>
            <a:ext cx="2898588" cy="6858000"/>
          </a:xfrm>
          <a:prstGeom prst="rect">
            <a:avLst/>
          </a:prstGeom>
        </p:spPr>
      </p:pic>
      <p:pic>
        <p:nvPicPr>
          <p:cNvPr id="6" name="Picture 5" descr="A person talking to a police officer&#10;&#10;Description automatically generated with low confidence">
            <a:extLst>
              <a:ext uri="{FF2B5EF4-FFF2-40B4-BE49-F238E27FC236}">
                <a16:creationId xmlns:a16="http://schemas.microsoft.com/office/drawing/2014/main" id="{92BE40F2-28EA-FAF1-D198-499772321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r="33633" b="-92"/>
          <a:stretch/>
        </p:blipFill>
        <p:spPr>
          <a:xfrm>
            <a:off x="-3008550" y="195967"/>
            <a:ext cx="2910541" cy="6853605"/>
          </a:xfrm>
          <a:prstGeom prst="rect">
            <a:avLst/>
          </a:prstGeom>
        </p:spPr>
      </p:pic>
      <p:pic>
        <p:nvPicPr>
          <p:cNvPr id="7" name="Picture 6" descr="A picture containing person, outdoor, standing, people&#10;&#10;Description automatically generated">
            <a:extLst>
              <a:ext uri="{FF2B5EF4-FFF2-40B4-BE49-F238E27FC236}">
                <a16:creationId xmlns:a16="http://schemas.microsoft.com/office/drawing/2014/main" id="{336A4EC9-C8D4-5BAD-2EE7-5B406FAD2D9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r="17891"/>
          <a:stretch/>
        </p:blipFill>
        <p:spPr>
          <a:xfrm>
            <a:off x="-3119712" y="283882"/>
            <a:ext cx="2910541" cy="6860063"/>
          </a:xfrm>
          <a:prstGeom prst="rect">
            <a:avLst/>
          </a:prstGeom>
        </p:spPr>
      </p:pic>
      <p:pic>
        <p:nvPicPr>
          <p:cNvPr id="8" name="Picture 7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0E868783-B277-7683-7055-FDFCA7031EE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r="33963" b="3650"/>
          <a:stretch/>
        </p:blipFill>
        <p:spPr>
          <a:xfrm>
            <a:off x="-3309312" y="-56620"/>
            <a:ext cx="2910542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E368F6-BB32-460F-C099-4C9F19F3E841}"/>
              </a:ext>
            </a:extLst>
          </p:cNvPr>
          <p:cNvSpPr/>
          <p:nvPr/>
        </p:nvSpPr>
        <p:spPr>
          <a:xfrm>
            <a:off x="-2457" y="2831334"/>
            <a:ext cx="2866770" cy="4026666"/>
          </a:xfrm>
          <a:prstGeom prst="rect">
            <a:avLst/>
          </a:prstGeom>
          <a:gradFill>
            <a:gsLst>
              <a:gs pos="0">
                <a:srgbClr val="010101">
                  <a:alpha val="0"/>
                </a:srgbClr>
              </a:gs>
              <a:gs pos="61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IMPROVE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ACCESSIBILITY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2D9B2A-EF75-1517-4946-19CA14816037}"/>
              </a:ext>
            </a:extLst>
          </p:cNvPr>
          <p:cNvSpPr/>
          <p:nvPr/>
        </p:nvSpPr>
        <p:spPr>
          <a:xfrm>
            <a:off x="2941697" y="2831332"/>
            <a:ext cx="2829318" cy="4026666"/>
          </a:xfrm>
          <a:prstGeom prst="rect">
            <a:avLst/>
          </a:prstGeom>
          <a:gradFill>
            <a:gsLst>
              <a:gs pos="0">
                <a:srgbClr val="010101">
                  <a:alpha val="0"/>
                </a:srgbClr>
              </a:gs>
              <a:gs pos="61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FOCUSED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PUBLIC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15" name="Graphic 14" descr="Family with boy outline">
            <a:extLst>
              <a:ext uri="{FF2B5EF4-FFF2-40B4-BE49-F238E27FC236}">
                <a16:creationId xmlns:a16="http://schemas.microsoft.com/office/drawing/2014/main" id="{2C8D9E44-2EAF-70F0-AF04-D49E98A787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3793728" y="4860947"/>
            <a:ext cx="749148" cy="749148"/>
          </a:xfrm>
          <a:prstGeom prst="rect">
            <a:avLst/>
          </a:prstGeom>
        </p:spPr>
      </p:pic>
      <p:pic>
        <p:nvPicPr>
          <p:cNvPr id="17" name="Graphic 16" descr="Universal access outline">
            <a:extLst>
              <a:ext uri="{FF2B5EF4-FFF2-40B4-BE49-F238E27FC236}">
                <a16:creationId xmlns:a16="http://schemas.microsoft.com/office/drawing/2014/main" id="{1377C4D0-9F17-494E-8AB8-C89C6ACB786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l="54603"/>
          <a:stretch/>
        </p:blipFill>
        <p:spPr>
          <a:xfrm>
            <a:off x="4474225" y="4756269"/>
            <a:ext cx="450814" cy="993048"/>
          </a:xfrm>
          <a:prstGeom prst="rect">
            <a:avLst/>
          </a:prstGeom>
        </p:spPr>
      </p:pic>
      <p:pic>
        <p:nvPicPr>
          <p:cNvPr id="25" name="Graphic 24" descr="Touchscreen outline">
            <a:extLst>
              <a:ext uri="{FF2B5EF4-FFF2-40B4-BE49-F238E27FC236}">
                <a16:creationId xmlns:a16="http://schemas.microsoft.com/office/drawing/2014/main" id="{B17294DD-1E44-A245-3C4F-36E76D877C0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1343" y="4756269"/>
            <a:ext cx="914400" cy="9144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C3DEC30-D14C-EB8E-0FE1-FB04CF62336F}"/>
              </a:ext>
            </a:extLst>
          </p:cNvPr>
          <p:cNvSpPr/>
          <p:nvPr/>
        </p:nvSpPr>
        <p:spPr>
          <a:xfrm>
            <a:off x="5842343" y="2831332"/>
            <a:ext cx="2829318" cy="4026666"/>
          </a:xfrm>
          <a:prstGeom prst="rect">
            <a:avLst/>
          </a:prstGeom>
          <a:gradFill>
            <a:gsLst>
              <a:gs pos="0">
                <a:srgbClr val="010101">
                  <a:alpha val="0"/>
                </a:srgbClr>
              </a:gs>
              <a:gs pos="61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DRIVE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EFFICIENCY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8" name="Graphic 27" descr="Group brainstorm outline">
            <a:extLst>
              <a:ext uri="{FF2B5EF4-FFF2-40B4-BE49-F238E27FC236}">
                <a16:creationId xmlns:a16="http://schemas.microsoft.com/office/drawing/2014/main" id="{06403414-56AF-C50A-037C-010E35E1A6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99802" y="4756269"/>
            <a:ext cx="914400" cy="9144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2FCF5FD-067F-B506-B02B-B36CF785B538}"/>
              </a:ext>
            </a:extLst>
          </p:cNvPr>
          <p:cNvSpPr/>
          <p:nvPr/>
        </p:nvSpPr>
        <p:spPr>
          <a:xfrm>
            <a:off x="8740753" y="2831332"/>
            <a:ext cx="2866770" cy="4026666"/>
          </a:xfrm>
          <a:prstGeom prst="rect">
            <a:avLst/>
          </a:prstGeom>
          <a:gradFill>
            <a:gsLst>
              <a:gs pos="0">
                <a:srgbClr val="010101">
                  <a:alpha val="0"/>
                </a:srgbClr>
              </a:gs>
              <a:gs pos="61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LOOK AFTER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OUR 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0" name="Graphic 29" descr="Group success outline">
            <a:extLst>
              <a:ext uri="{FF2B5EF4-FFF2-40B4-BE49-F238E27FC236}">
                <a16:creationId xmlns:a16="http://schemas.microsoft.com/office/drawing/2014/main" id="{4C05C45D-E43C-AC76-A0F3-834D7C1F9E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716938" y="4795593"/>
            <a:ext cx="914400" cy="914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9EE91AC-44C8-2C29-54DA-30C86F809782}"/>
              </a:ext>
            </a:extLst>
          </p:cNvPr>
          <p:cNvSpPr/>
          <p:nvPr/>
        </p:nvSpPr>
        <p:spPr>
          <a:xfrm>
            <a:off x="0" y="1464235"/>
            <a:ext cx="4960471" cy="1745129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 STRATEGY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IMPROVE PUBLIC SERVICE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B258BD-9F25-E609-815F-F8FB4AFB5BF4}"/>
              </a:ext>
            </a:extLst>
          </p:cNvPr>
          <p:cNvCxnSpPr>
            <a:cxnSpLocks/>
          </p:cNvCxnSpPr>
          <p:nvPr/>
        </p:nvCxnSpPr>
        <p:spPr>
          <a:xfrm>
            <a:off x="-5977" y="3209364"/>
            <a:ext cx="496644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4F4502-3032-7188-C9F6-DFCD8F2D532C}"/>
              </a:ext>
            </a:extLst>
          </p:cNvPr>
          <p:cNvCxnSpPr>
            <a:cxnSpLocks/>
          </p:cNvCxnSpPr>
          <p:nvPr/>
        </p:nvCxnSpPr>
        <p:spPr>
          <a:xfrm>
            <a:off x="3968377" y="3338251"/>
            <a:ext cx="998070" cy="0"/>
          </a:xfrm>
          <a:prstGeom prst="line">
            <a:avLst/>
          </a:prstGeom>
          <a:ln w="76200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569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796554-6156-9933-9033-A1EBC454D62D}"/>
              </a:ext>
            </a:extLst>
          </p:cNvPr>
          <p:cNvSpPr/>
          <p:nvPr/>
        </p:nvSpPr>
        <p:spPr>
          <a:xfrm>
            <a:off x="11613503" y="-1"/>
            <a:ext cx="578498" cy="3103419"/>
          </a:xfrm>
          <a:prstGeom prst="rect">
            <a:avLst/>
          </a:prstGeom>
          <a:gradFill>
            <a:gsLst>
              <a:gs pos="61000">
                <a:srgbClr val="161D30"/>
              </a:gs>
              <a:gs pos="100000">
                <a:srgbClr val="161D3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13" descr="User network outline">
            <a:extLst>
              <a:ext uri="{FF2B5EF4-FFF2-40B4-BE49-F238E27FC236}">
                <a16:creationId xmlns:a16="http://schemas.microsoft.com/office/drawing/2014/main" id="{633AF4E2-AFFC-9741-E41C-D9BF6D899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8258" y="0"/>
            <a:ext cx="567765" cy="56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63C6-7B25-B4D7-9351-5CF419AAF134}"/>
              </a:ext>
            </a:extLst>
          </p:cNvPr>
          <p:cNvSpPr txBox="1"/>
          <p:nvPr/>
        </p:nvSpPr>
        <p:spPr>
          <a:xfrm rot="5400000">
            <a:off x="10466002" y="1750366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1EF7-2956-F110-E4C9-53F15D47EF57}"/>
              </a:ext>
            </a:extLst>
          </p:cNvPr>
          <p:cNvGrpSpPr/>
          <p:nvPr/>
        </p:nvGrpSpPr>
        <p:grpSpPr>
          <a:xfrm>
            <a:off x="9568269" y="195967"/>
            <a:ext cx="1849654" cy="1182003"/>
            <a:chOff x="10118097" y="195967"/>
            <a:chExt cx="1849654" cy="1182003"/>
          </a:xfrm>
        </p:grpSpPr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9F20E7A6-D8A0-A471-3017-CEDADEFEB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8"/>
            <a:stretch/>
          </p:blipFill>
          <p:spPr>
            <a:xfrm>
              <a:off x="11247928" y="206984"/>
              <a:ext cx="719823" cy="1170986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DE5F761-E79D-5E9A-90E9-F051AC0C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097" y="195967"/>
              <a:ext cx="1170659" cy="1175342"/>
            </a:xfrm>
            <a:prstGeom prst="rect">
              <a:avLst/>
            </a:prstGeom>
          </p:spPr>
        </p:pic>
      </p:grp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15E5D3C-A4B4-1B0D-F41B-45A846359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0" r="18323"/>
          <a:stretch/>
        </p:blipFill>
        <p:spPr>
          <a:xfrm>
            <a:off x="-3002573" y="-2"/>
            <a:ext cx="2898588" cy="6858000"/>
          </a:xfrm>
          <a:prstGeom prst="rect">
            <a:avLst/>
          </a:prstGeom>
        </p:spPr>
      </p:pic>
      <p:pic>
        <p:nvPicPr>
          <p:cNvPr id="6" name="Picture 5" descr="A person talking to a police officer&#10;&#10;Description automatically generated with low confidence">
            <a:extLst>
              <a:ext uri="{FF2B5EF4-FFF2-40B4-BE49-F238E27FC236}">
                <a16:creationId xmlns:a16="http://schemas.microsoft.com/office/drawing/2014/main" id="{92BE40F2-28EA-FAF1-D198-4997723217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r="33633" b="-92"/>
          <a:stretch/>
        </p:blipFill>
        <p:spPr>
          <a:xfrm>
            <a:off x="-3008550" y="195967"/>
            <a:ext cx="2910541" cy="6853605"/>
          </a:xfrm>
          <a:prstGeom prst="rect">
            <a:avLst/>
          </a:prstGeom>
        </p:spPr>
      </p:pic>
      <p:pic>
        <p:nvPicPr>
          <p:cNvPr id="7" name="Picture 6" descr="A picture containing person, outdoor, standing, people&#10;&#10;Description automatically generated">
            <a:extLst>
              <a:ext uri="{FF2B5EF4-FFF2-40B4-BE49-F238E27FC236}">
                <a16:creationId xmlns:a16="http://schemas.microsoft.com/office/drawing/2014/main" id="{336A4EC9-C8D4-5BAD-2EE7-5B406FAD2D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r="17891"/>
          <a:stretch/>
        </p:blipFill>
        <p:spPr>
          <a:xfrm>
            <a:off x="-3119712" y="283882"/>
            <a:ext cx="2910541" cy="6860063"/>
          </a:xfrm>
          <a:prstGeom prst="rect">
            <a:avLst/>
          </a:prstGeom>
        </p:spPr>
      </p:pic>
      <p:pic>
        <p:nvPicPr>
          <p:cNvPr id="8" name="Picture 7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0E868783-B277-7683-7055-FDFCA7031E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r="33963" b="3650"/>
          <a:stretch/>
        </p:blipFill>
        <p:spPr>
          <a:xfrm>
            <a:off x="-3309312" y="-56620"/>
            <a:ext cx="2910542" cy="6858001"/>
          </a:xfrm>
          <a:prstGeom prst="rect">
            <a:avLst/>
          </a:prstGeom>
        </p:spPr>
      </p:pic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116880164"/>
              </p:ext>
            </p:extLst>
          </p:nvPr>
        </p:nvGraphicFramePr>
        <p:xfrm>
          <a:off x="283612" y="1213658"/>
          <a:ext cx="10959001" cy="517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2069682" y="255242"/>
            <a:ext cx="7303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chemeClr val="accent4"/>
                </a:solidFill>
                <a:latin typeface="Calibri Light" panose="020F0302020204030204"/>
              </a:rPr>
              <a:t>Contact Management - Demand</a:t>
            </a:r>
          </a:p>
        </p:txBody>
      </p:sp>
    </p:spTree>
    <p:extLst>
      <p:ext uri="{BB962C8B-B14F-4D97-AF65-F5344CB8AC3E}">
        <p14:creationId xmlns:p14="http://schemas.microsoft.com/office/powerpoint/2010/main" val="2544713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796554-6156-9933-9033-A1EBC454D62D}"/>
              </a:ext>
            </a:extLst>
          </p:cNvPr>
          <p:cNvSpPr/>
          <p:nvPr/>
        </p:nvSpPr>
        <p:spPr>
          <a:xfrm>
            <a:off x="11613503" y="-1"/>
            <a:ext cx="578498" cy="3103419"/>
          </a:xfrm>
          <a:prstGeom prst="rect">
            <a:avLst/>
          </a:prstGeom>
          <a:gradFill>
            <a:gsLst>
              <a:gs pos="61000">
                <a:srgbClr val="161D30"/>
              </a:gs>
              <a:gs pos="100000">
                <a:srgbClr val="161D3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13" descr="User network outline">
            <a:extLst>
              <a:ext uri="{FF2B5EF4-FFF2-40B4-BE49-F238E27FC236}">
                <a16:creationId xmlns:a16="http://schemas.microsoft.com/office/drawing/2014/main" id="{633AF4E2-AFFC-9741-E41C-D9BF6D899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8258" y="0"/>
            <a:ext cx="567765" cy="56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63C6-7B25-B4D7-9351-5CF419AAF134}"/>
              </a:ext>
            </a:extLst>
          </p:cNvPr>
          <p:cNvSpPr txBox="1"/>
          <p:nvPr/>
        </p:nvSpPr>
        <p:spPr>
          <a:xfrm rot="5400000">
            <a:off x="10466002" y="1750366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1EF7-2956-F110-E4C9-53F15D47EF57}"/>
              </a:ext>
            </a:extLst>
          </p:cNvPr>
          <p:cNvGrpSpPr/>
          <p:nvPr/>
        </p:nvGrpSpPr>
        <p:grpSpPr>
          <a:xfrm>
            <a:off x="9568269" y="195967"/>
            <a:ext cx="1849654" cy="1182003"/>
            <a:chOff x="10118097" y="195967"/>
            <a:chExt cx="1849654" cy="1182003"/>
          </a:xfrm>
        </p:grpSpPr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9F20E7A6-D8A0-A471-3017-CEDADEFEB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8"/>
            <a:stretch/>
          </p:blipFill>
          <p:spPr>
            <a:xfrm>
              <a:off x="11247928" y="206984"/>
              <a:ext cx="719823" cy="1170986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DE5F761-E79D-5E9A-90E9-F051AC0C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097" y="195967"/>
              <a:ext cx="1170659" cy="1175342"/>
            </a:xfrm>
            <a:prstGeom prst="rect">
              <a:avLst/>
            </a:prstGeom>
          </p:spPr>
        </p:pic>
      </p:grp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15E5D3C-A4B4-1B0D-F41B-45A846359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0" r="18323"/>
          <a:stretch/>
        </p:blipFill>
        <p:spPr>
          <a:xfrm>
            <a:off x="-3002573" y="-2"/>
            <a:ext cx="2898588" cy="6858000"/>
          </a:xfrm>
          <a:prstGeom prst="rect">
            <a:avLst/>
          </a:prstGeom>
        </p:spPr>
      </p:pic>
      <p:pic>
        <p:nvPicPr>
          <p:cNvPr id="6" name="Picture 5" descr="A person talking to a police officer&#10;&#10;Description automatically generated with low confidence">
            <a:extLst>
              <a:ext uri="{FF2B5EF4-FFF2-40B4-BE49-F238E27FC236}">
                <a16:creationId xmlns:a16="http://schemas.microsoft.com/office/drawing/2014/main" id="{92BE40F2-28EA-FAF1-D198-4997723217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r="33633" b="-92"/>
          <a:stretch/>
        </p:blipFill>
        <p:spPr>
          <a:xfrm>
            <a:off x="-3008550" y="195967"/>
            <a:ext cx="2910541" cy="6853605"/>
          </a:xfrm>
          <a:prstGeom prst="rect">
            <a:avLst/>
          </a:prstGeom>
        </p:spPr>
      </p:pic>
      <p:pic>
        <p:nvPicPr>
          <p:cNvPr id="7" name="Picture 6" descr="A picture containing person, outdoor, standing, people&#10;&#10;Description automatically generated">
            <a:extLst>
              <a:ext uri="{FF2B5EF4-FFF2-40B4-BE49-F238E27FC236}">
                <a16:creationId xmlns:a16="http://schemas.microsoft.com/office/drawing/2014/main" id="{336A4EC9-C8D4-5BAD-2EE7-5B406FAD2D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r="17891"/>
          <a:stretch/>
        </p:blipFill>
        <p:spPr>
          <a:xfrm>
            <a:off x="-3119712" y="283882"/>
            <a:ext cx="2910541" cy="6860063"/>
          </a:xfrm>
          <a:prstGeom prst="rect">
            <a:avLst/>
          </a:prstGeom>
        </p:spPr>
      </p:pic>
      <p:pic>
        <p:nvPicPr>
          <p:cNvPr id="8" name="Picture 7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0E868783-B277-7683-7055-FDFCA7031E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r="33963" b="3650"/>
          <a:stretch/>
        </p:blipFill>
        <p:spPr>
          <a:xfrm>
            <a:off x="-3309312" y="-56620"/>
            <a:ext cx="2910542" cy="6858001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377960132"/>
              </p:ext>
            </p:extLst>
          </p:nvPr>
        </p:nvGraphicFramePr>
        <p:xfrm>
          <a:off x="422490" y="834693"/>
          <a:ext cx="10753725" cy="542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Rectangle 12"/>
          <p:cNvSpPr/>
          <p:nvPr/>
        </p:nvSpPr>
        <p:spPr>
          <a:xfrm>
            <a:off x="2069682" y="115791"/>
            <a:ext cx="7303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chemeClr val="accent4"/>
                </a:solidFill>
                <a:latin typeface="Calibri Light" panose="020F0302020204030204"/>
              </a:rPr>
              <a:t>999 Performance</a:t>
            </a:r>
            <a:endParaRPr lang="en-GB" sz="4000" b="1" dirty="0">
              <a:solidFill>
                <a:schemeClr val="accent4"/>
              </a:solidFill>
              <a:latin typeface="Calibri Light" panose="020F03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65913" y="5754777"/>
            <a:ext cx="310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597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796554-6156-9933-9033-A1EBC454D62D}"/>
              </a:ext>
            </a:extLst>
          </p:cNvPr>
          <p:cNvSpPr/>
          <p:nvPr/>
        </p:nvSpPr>
        <p:spPr>
          <a:xfrm>
            <a:off x="11613503" y="-1"/>
            <a:ext cx="578498" cy="3103419"/>
          </a:xfrm>
          <a:prstGeom prst="rect">
            <a:avLst/>
          </a:prstGeom>
          <a:gradFill>
            <a:gsLst>
              <a:gs pos="61000">
                <a:srgbClr val="161D30"/>
              </a:gs>
              <a:gs pos="100000">
                <a:srgbClr val="161D3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13" descr="User network outline">
            <a:extLst>
              <a:ext uri="{FF2B5EF4-FFF2-40B4-BE49-F238E27FC236}">
                <a16:creationId xmlns:a16="http://schemas.microsoft.com/office/drawing/2014/main" id="{633AF4E2-AFFC-9741-E41C-D9BF6D899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8258" y="0"/>
            <a:ext cx="567765" cy="56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63C6-7B25-B4D7-9351-5CF419AAF134}"/>
              </a:ext>
            </a:extLst>
          </p:cNvPr>
          <p:cNvSpPr txBox="1"/>
          <p:nvPr/>
        </p:nvSpPr>
        <p:spPr>
          <a:xfrm rot="5400000">
            <a:off x="10466002" y="1750366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1EF7-2956-F110-E4C9-53F15D47EF57}"/>
              </a:ext>
            </a:extLst>
          </p:cNvPr>
          <p:cNvGrpSpPr/>
          <p:nvPr/>
        </p:nvGrpSpPr>
        <p:grpSpPr>
          <a:xfrm>
            <a:off x="9568269" y="195967"/>
            <a:ext cx="1849654" cy="1182003"/>
            <a:chOff x="10118097" y="195967"/>
            <a:chExt cx="1849654" cy="1182003"/>
          </a:xfrm>
        </p:grpSpPr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9F20E7A6-D8A0-A471-3017-CEDADEFEB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8"/>
            <a:stretch/>
          </p:blipFill>
          <p:spPr>
            <a:xfrm>
              <a:off x="11247928" y="206984"/>
              <a:ext cx="719823" cy="1170986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DE5F761-E79D-5E9A-90E9-F051AC0C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097" y="195967"/>
              <a:ext cx="1170659" cy="1175342"/>
            </a:xfrm>
            <a:prstGeom prst="rect">
              <a:avLst/>
            </a:prstGeom>
          </p:spPr>
        </p:pic>
      </p:grp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15E5D3C-A4B4-1B0D-F41B-45A846359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0" r="18323"/>
          <a:stretch/>
        </p:blipFill>
        <p:spPr>
          <a:xfrm>
            <a:off x="-3002573" y="-2"/>
            <a:ext cx="2898588" cy="6858000"/>
          </a:xfrm>
          <a:prstGeom prst="rect">
            <a:avLst/>
          </a:prstGeom>
        </p:spPr>
      </p:pic>
      <p:pic>
        <p:nvPicPr>
          <p:cNvPr id="6" name="Picture 5" descr="A person talking to a police officer&#10;&#10;Description automatically generated with low confidence">
            <a:extLst>
              <a:ext uri="{FF2B5EF4-FFF2-40B4-BE49-F238E27FC236}">
                <a16:creationId xmlns:a16="http://schemas.microsoft.com/office/drawing/2014/main" id="{92BE40F2-28EA-FAF1-D198-4997723217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r="33633" b="-92"/>
          <a:stretch/>
        </p:blipFill>
        <p:spPr>
          <a:xfrm>
            <a:off x="-3008550" y="195967"/>
            <a:ext cx="2910541" cy="6853605"/>
          </a:xfrm>
          <a:prstGeom prst="rect">
            <a:avLst/>
          </a:prstGeom>
        </p:spPr>
      </p:pic>
      <p:pic>
        <p:nvPicPr>
          <p:cNvPr id="7" name="Picture 6" descr="A picture containing person, outdoor, standing, people&#10;&#10;Description automatically generated">
            <a:extLst>
              <a:ext uri="{FF2B5EF4-FFF2-40B4-BE49-F238E27FC236}">
                <a16:creationId xmlns:a16="http://schemas.microsoft.com/office/drawing/2014/main" id="{336A4EC9-C8D4-5BAD-2EE7-5B406FAD2D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r="17891"/>
          <a:stretch/>
        </p:blipFill>
        <p:spPr>
          <a:xfrm>
            <a:off x="-3119712" y="283882"/>
            <a:ext cx="2910541" cy="6860063"/>
          </a:xfrm>
          <a:prstGeom prst="rect">
            <a:avLst/>
          </a:prstGeom>
        </p:spPr>
      </p:pic>
      <p:pic>
        <p:nvPicPr>
          <p:cNvPr id="8" name="Picture 7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0E868783-B277-7683-7055-FDFCA7031E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r="33963" b="3650"/>
          <a:stretch/>
        </p:blipFill>
        <p:spPr>
          <a:xfrm>
            <a:off x="-3309312" y="-56620"/>
            <a:ext cx="2910542" cy="6858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69682" y="115791"/>
            <a:ext cx="7303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chemeClr val="accent4"/>
                </a:solidFill>
                <a:latin typeface="Calibri Light" panose="020F0302020204030204"/>
              </a:rPr>
              <a:t>999 Performance (Cont.)</a:t>
            </a:r>
            <a:endParaRPr lang="en-GB" sz="4000" b="1" dirty="0">
              <a:solidFill>
                <a:schemeClr val="accent4"/>
              </a:solidFill>
              <a:latin typeface="Calibri Light" panose="020F0302020204030204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838213463"/>
              </p:ext>
            </p:extLst>
          </p:nvPr>
        </p:nvGraphicFramePr>
        <p:xfrm>
          <a:off x="196772" y="1371308"/>
          <a:ext cx="5454973" cy="422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2172" y="1388987"/>
            <a:ext cx="5763541" cy="40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8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796554-6156-9933-9033-A1EBC454D62D}"/>
              </a:ext>
            </a:extLst>
          </p:cNvPr>
          <p:cNvSpPr/>
          <p:nvPr/>
        </p:nvSpPr>
        <p:spPr>
          <a:xfrm>
            <a:off x="11613503" y="-1"/>
            <a:ext cx="578498" cy="3103419"/>
          </a:xfrm>
          <a:prstGeom prst="rect">
            <a:avLst/>
          </a:prstGeom>
          <a:gradFill>
            <a:gsLst>
              <a:gs pos="61000">
                <a:srgbClr val="161D30"/>
              </a:gs>
              <a:gs pos="100000">
                <a:srgbClr val="161D3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13" descr="User network outline">
            <a:extLst>
              <a:ext uri="{FF2B5EF4-FFF2-40B4-BE49-F238E27FC236}">
                <a16:creationId xmlns:a16="http://schemas.microsoft.com/office/drawing/2014/main" id="{633AF4E2-AFFC-9741-E41C-D9BF6D899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8258" y="0"/>
            <a:ext cx="567765" cy="56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63C6-7B25-B4D7-9351-5CF419AAF134}"/>
              </a:ext>
            </a:extLst>
          </p:cNvPr>
          <p:cNvSpPr txBox="1"/>
          <p:nvPr/>
        </p:nvSpPr>
        <p:spPr>
          <a:xfrm rot="5400000">
            <a:off x="10466002" y="1750366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1EF7-2956-F110-E4C9-53F15D47EF57}"/>
              </a:ext>
            </a:extLst>
          </p:cNvPr>
          <p:cNvGrpSpPr/>
          <p:nvPr/>
        </p:nvGrpSpPr>
        <p:grpSpPr>
          <a:xfrm>
            <a:off x="9568269" y="195967"/>
            <a:ext cx="1849654" cy="1182003"/>
            <a:chOff x="10118097" y="195967"/>
            <a:chExt cx="1849654" cy="1182003"/>
          </a:xfrm>
        </p:grpSpPr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9F20E7A6-D8A0-A471-3017-CEDADEFEB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8"/>
            <a:stretch/>
          </p:blipFill>
          <p:spPr>
            <a:xfrm>
              <a:off x="11247928" y="206984"/>
              <a:ext cx="719823" cy="1170986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DE5F761-E79D-5E9A-90E9-F051AC0C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097" y="195967"/>
              <a:ext cx="1170659" cy="1175342"/>
            </a:xfrm>
            <a:prstGeom prst="rect">
              <a:avLst/>
            </a:prstGeom>
          </p:spPr>
        </p:pic>
      </p:grp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15E5D3C-A4B4-1B0D-F41B-45A846359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0" r="18323"/>
          <a:stretch/>
        </p:blipFill>
        <p:spPr>
          <a:xfrm>
            <a:off x="-3002573" y="-2"/>
            <a:ext cx="2898588" cy="6858000"/>
          </a:xfrm>
          <a:prstGeom prst="rect">
            <a:avLst/>
          </a:prstGeom>
        </p:spPr>
      </p:pic>
      <p:pic>
        <p:nvPicPr>
          <p:cNvPr id="6" name="Picture 5" descr="A person talking to a police officer&#10;&#10;Description automatically generated with low confidence">
            <a:extLst>
              <a:ext uri="{FF2B5EF4-FFF2-40B4-BE49-F238E27FC236}">
                <a16:creationId xmlns:a16="http://schemas.microsoft.com/office/drawing/2014/main" id="{92BE40F2-28EA-FAF1-D198-4997723217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r="33633" b="-92"/>
          <a:stretch/>
        </p:blipFill>
        <p:spPr>
          <a:xfrm>
            <a:off x="-3008550" y="195967"/>
            <a:ext cx="2910541" cy="6853605"/>
          </a:xfrm>
          <a:prstGeom prst="rect">
            <a:avLst/>
          </a:prstGeom>
        </p:spPr>
      </p:pic>
      <p:pic>
        <p:nvPicPr>
          <p:cNvPr id="7" name="Picture 6" descr="A picture containing person, outdoor, standing, people&#10;&#10;Description automatically generated">
            <a:extLst>
              <a:ext uri="{FF2B5EF4-FFF2-40B4-BE49-F238E27FC236}">
                <a16:creationId xmlns:a16="http://schemas.microsoft.com/office/drawing/2014/main" id="{336A4EC9-C8D4-5BAD-2EE7-5B406FAD2D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r="17891"/>
          <a:stretch/>
        </p:blipFill>
        <p:spPr>
          <a:xfrm>
            <a:off x="-3119712" y="283882"/>
            <a:ext cx="2910541" cy="6860063"/>
          </a:xfrm>
          <a:prstGeom prst="rect">
            <a:avLst/>
          </a:prstGeom>
        </p:spPr>
      </p:pic>
      <p:pic>
        <p:nvPicPr>
          <p:cNvPr id="8" name="Picture 7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0E868783-B277-7683-7055-FDFCA7031E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r="33963" b="3650"/>
          <a:stretch/>
        </p:blipFill>
        <p:spPr>
          <a:xfrm>
            <a:off x="-3309312" y="-56620"/>
            <a:ext cx="2910542" cy="6858001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284525102"/>
              </p:ext>
            </p:extLst>
          </p:nvPr>
        </p:nvGraphicFramePr>
        <p:xfrm>
          <a:off x="118875" y="677038"/>
          <a:ext cx="11204619" cy="251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341445000"/>
              </p:ext>
            </p:extLst>
          </p:nvPr>
        </p:nvGraphicFramePr>
        <p:xfrm>
          <a:off x="693648" y="3060069"/>
          <a:ext cx="10625070" cy="374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7" name="Rectangle 16"/>
          <p:cNvSpPr/>
          <p:nvPr/>
        </p:nvSpPr>
        <p:spPr>
          <a:xfrm>
            <a:off x="2069682" y="84591"/>
            <a:ext cx="7303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chemeClr val="accent4"/>
                </a:solidFill>
                <a:latin typeface="Calibri Light" panose="020F0302020204030204"/>
              </a:rPr>
              <a:t>101 Performance</a:t>
            </a:r>
            <a:endParaRPr lang="en-GB" sz="4000" b="1" dirty="0">
              <a:solidFill>
                <a:schemeClr val="accent4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2655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796554-6156-9933-9033-A1EBC454D62D}"/>
              </a:ext>
            </a:extLst>
          </p:cNvPr>
          <p:cNvSpPr/>
          <p:nvPr/>
        </p:nvSpPr>
        <p:spPr>
          <a:xfrm>
            <a:off x="11613503" y="-1"/>
            <a:ext cx="578498" cy="3103419"/>
          </a:xfrm>
          <a:prstGeom prst="rect">
            <a:avLst/>
          </a:prstGeom>
          <a:gradFill>
            <a:gsLst>
              <a:gs pos="61000">
                <a:srgbClr val="161D30"/>
              </a:gs>
              <a:gs pos="100000">
                <a:srgbClr val="161D3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13" descr="User network outline">
            <a:extLst>
              <a:ext uri="{FF2B5EF4-FFF2-40B4-BE49-F238E27FC236}">
                <a16:creationId xmlns:a16="http://schemas.microsoft.com/office/drawing/2014/main" id="{633AF4E2-AFFC-9741-E41C-D9BF6D899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618258" y="0"/>
            <a:ext cx="567765" cy="56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63C6-7B25-B4D7-9351-5CF419AAF134}"/>
              </a:ext>
            </a:extLst>
          </p:cNvPr>
          <p:cNvSpPr txBox="1"/>
          <p:nvPr/>
        </p:nvSpPr>
        <p:spPr>
          <a:xfrm rot="5400000">
            <a:off x="10466002" y="1750366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1EF7-2956-F110-E4C9-53F15D47EF57}"/>
              </a:ext>
            </a:extLst>
          </p:cNvPr>
          <p:cNvGrpSpPr/>
          <p:nvPr/>
        </p:nvGrpSpPr>
        <p:grpSpPr>
          <a:xfrm>
            <a:off x="9568269" y="195967"/>
            <a:ext cx="1849654" cy="1182003"/>
            <a:chOff x="10118097" y="195967"/>
            <a:chExt cx="1849654" cy="1182003"/>
          </a:xfrm>
        </p:grpSpPr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9F20E7A6-D8A0-A471-3017-CEDADEFEB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8"/>
            <a:stretch/>
          </p:blipFill>
          <p:spPr>
            <a:xfrm>
              <a:off x="11247928" y="206984"/>
              <a:ext cx="719823" cy="1170986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DE5F761-E79D-5E9A-90E9-F051AC0C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097" y="195967"/>
              <a:ext cx="1170659" cy="1175342"/>
            </a:xfrm>
            <a:prstGeom prst="rect">
              <a:avLst/>
            </a:prstGeom>
          </p:spPr>
        </p:pic>
      </p:grp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15E5D3C-A4B4-1B0D-F41B-45A846359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0" r="18323"/>
          <a:stretch/>
        </p:blipFill>
        <p:spPr>
          <a:xfrm>
            <a:off x="-3002573" y="-2"/>
            <a:ext cx="2898588" cy="6858000"/>
          </a:xfrm>
          <a:prstGeom prst="rect">
            <a:avLst/>
          </a:prstGeom>
        </p:spPr>
      </p:pic>
      <p:pic>
        <p:nvPicPr>
          <p:cNvPr id="6" name="Picture 5" descr="A person talking to a police officer&#10;&#10;Description automatically generated with low confidence">
            <a:extLst>
              <a:ext uri="{FF2B5EF4-FFF2-40B4-BE49-F238E27FC236}">
                <a16:creationId xmlns:a16="http://schemas.microsoft.com/office/drawing/2014/main" id="{92BE40F2-28EA-FAF1-D198-4997723217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r="33633" b="-92"/>
          <a:stretch/>
        </p:blipFill>
        <p:spPr>
          <a:xfrm>
            <a:off x="-3008550" y="195967"/>
            <a:ext cx="2910541" cy="6853605"/>
          </a:xfrm>
          <a:prstGeom prst="rect">
            <a:avLst/>
          </a:prstGeom>
        </p:spPr>
      </p:pic>
      <p:pic>
        <p:nvPicPr>
          <p:cNvPr id="7" name="Picture 6" descr="A picture containing person, outdoor, standing, people&#10;&#10;Description automatically generated">
            <a:extLst>
              <a:ext uri="{FF2B5EF4-FFF2-40B4-BE49-F238E27FC236}">
                <a16:creationId xmlns:a16="http://schemas.microsoft.com/office/drawing/2014/main" id="{336A4EC9-C8D4-5BAD-2EE7-5B406FAD2D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r="17891"/>
          <a:stretch/>
        </p:blipFill>
        <p:spPr>
          <a:xfrm>
            <a:off x="-3119712" y="283882"/>
            <a:ext cx="2910541" cy="6860063"/>
          </a:xfrm>
          <a:prstGeom prst="rect">
            <a:avLst/>
          </a:prstGeom>
        </p:spPr>
      </p:pic>
      <p:pic>
        <p:nvPicPr>
          <p:cNvPr id="8" name="Picture 7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0E868783-B277-7683-7055-FDFCA7031E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r="33963" b="3650"/>
          <a:stretch/>
        </p:blipFill>
        <p:spPr>
          <a:xfrm>
            <a:off x="-3309312" y="-56620"/>
            <a:ext cx="2910542" cy="68580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69682" y="115791"/>
            <a:ext cx="7303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chemeClr val="accent4"/>
                </a:solidFill>
                <a:latin typeface="Calibri Light" panose="020F0302020204030204"/>
              </a:rPr>
              <a:t>101 Performance (Cont.)</a:t>
            </a:r>
            <a:endParaRPr lang="en-GB" sz="4000" b="1" dirty="0">
              <a:solidFill>
                <a:schemeClr val="accent4"/>
              </a:solidFill>
              <a:latin typeface="Calibri Light" panose="020F0302020204030204"/>
            </a:endParaRPr>
          </a:p>
        </p:txBody>
      </p:sp>
      <p:graphicFrame>
        <p:nvGraphicFramePr>
          <p:cNvPr id="18" name="Chart 17"/>
          <p:cNvGraphicFramePr/>
          <p:nvPr>
            <p:extLst/>
          </p:nvPr>
        </p:nvGraphicFramePr>
        <p:xfrm>
          <a:off x="210814" y="1016725"/>
          <a:ext cx="10847197" cy="518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43361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796554-6156-9933-9033-A1EBC454D62D}"/>
              </a:ext>
            </a:extLst>
          </p:cNvPr>
          <p:cNvSpPr/>
          <p:nvPr/>
        </p:nvSpPr>
        <p:spPr>
          <a:xfrm>
            <a:off x="11613503" y="-1"/>
            <a:ext cx="578498" cy="3103419"/>
          </a:xfrm>
          <a:prstGeom prst="rect">
            <a:avLst/>
          </a:prstGeom>
          <a:gradFill>
            <a:gsLst>
              <a:gs pos="61000">
                <a:srgbClr val="161D30"/>
              </a:gs>
              <a:gs pos="100000">
                <a:srgbClr val="161D3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13" descr="User network outline">
            <a:extLst>
              <a:ext uri="{FF2B5EF4-FFF2-40B4-BE49-F238E27FC236}">
                <a16:creationId xmlns:a16="http://schemas.microsoft.com/office/drawing/2014/main" id="{633AF4E2-AFFC-9741-E41C-D9BF6D899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8258" y="0"/>
            <a:ext cx="567765" cy="56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63C6-7B25-B4D7-9351-5CF419AAF134}"/>
              </a:ext>
            </a:extLst>
          </p:cNvPr>
          <p:cNvSpPr txBox="1"/>
          <p:nvPr/>
        </p:nvSpPr>
        <p:spPr>
          <a:xfrm rot="5400000">
            <a:off x="10466002" y="1750366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CONTACT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MANAGEMENT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1EF7-2956-F110-E4C9-53F15D47EF57}"/>
              </a:ext>
            </a:extLst>
          </p:cNvPr>
          <p:cNvGrpSpPr/>
          <p:nvPr/>
        </p:nvGrpSpPr>
        <p:grpSpPr>
          <a:xfrm>
            <a:off x="9568269" y="195967"/>
            <a:ext cx="1849654" cy="1182003"/>
            <a:chOff x="10118097" y="195967"/>
            <a:chExt cx="1849654" cy="1182003"/>
          </a:xfrm>
        </p:grpSpPr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9F20E7A6-D8A0-A471-3017-CEDADEFEB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8"/>
            <a:stretch/>
          </p:blipFill>
          <p:spPr>
            <a:xfrm>
              <a:off x="11247928" y="206984"/>
              <a:ext cx="719823" cy="1170986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DE5F761-E79D-5E9A-90E9-F051AC0C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097" y="195967"/>
              <a:ext cx="1170659" cy="1175342"/>
            </a:xfrm>
            <a:prstGeom prst="rect">
              <a:avLst/>
            </a:prstGeom>
          </p:spPr>
        </p:pic>
      </p:grp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15E5D3C-A4B4-1B0D-F41B-45A846359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0" r="18323"/>
          <a:stretch/>
        </p:blipFill>
        <p:spPr>
          <a:xfrm>
            <a:off x="-4040415" y="59681"/>
            <a:ext cx="2898588" cy="6858000"/>
          </a:xfrm>
          <a:prstGeom prst="rect">
            <a:avLst/>
          </a:prstGeom>
        </p:spPr>
      </p:pic>
      <p:pic>
        <p:nvPicPr>
          <p:cNvPr id="6" name="Picture 5" descr="A person talking to a police officer&#10;&#10;Description automatically generated with low confidence">
            <a:extLst>
              <a:ext uri="{FF2B5EF4-FFF2-40B4-BE49-F238E27FC236}">
                <a16:creationId xmlns:a16="http://schemas.microsoft.com/office/drawing/2014/main" id="{92BE40F2-28EA-FAF1-D198-4997723217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r="33633" b="-92"/>
          <a:stretch/>
        </p:blipFill>
        <p:spPr>
          <a:xfrm>
            <a:off x="-3699728" y="222136"/>
            <a:ext cx="2910541" cy="6853605"/>
          </a:xfrm>
          <a:prstGeom prst="rect">
            <a:avLst/>
          </a:prstGeom>
        </p:spPr>
      </p:pic>
      <p:pic>
        <p:nvPicPr>
          <p:cNvPr id="7" name="Picture 6" descr="A picture containing person, outdoor, standing, people&#10;&#10;Description automatically generated">
            <a:extLst>
              <a:ext uri="{FF2B5EF4-FFF2-40B4-BE49-F238E27FC236}">
                <a16:creationId xmlns:a16="http://schemas.microsoft.com/office/drawing/2014/main" id="{336A4EC9-C8D4-5BAD-2EE7-5B406FAD2D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r="17891"/>
          <a:stretch/>
        </p:blipFill>
        <p:spPr>
          <a:xfrm>
            <a:off x="-3836929" y="497229"/>
            <a:ext cx="2910541" cy="6860063"/>
          </a:xfrm>
          <a:prstGeom prst="rect">
            <a:avLst/>
          </a:prstGeom>
        </p:spPr>
      </p:pic>
      <p:pic>
        <p:nvPicPr>
          <p:cNvPr id="8" name="Picture 7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0E868783-B277-7683-7055-FDFCA7031E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3" r="33963" b="3650"/>
          <a:stretch/>
        </p:blipFill>
        <p:spPr>
          <a:xfrm>
            <a:off x="-4032510" y="279486"/>
            <a:ext cx="2910542" cy="68580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69682" y="115791"/>
            <a:ext cx="7303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chemeClr val="accent4"/>
                </a:solidFill>
                <a:latin typeface="Calibri Light" panose="020F0302020204030204"/>
              </a:rPr>
              <a:t>101 Performance (Cont.)</a:t>
            </a:r>
            <a:endParaRPr lang="en-GB" sz="4000" b="1" dirty="0">
              <a:solidFill>
                <a:schemeClr val="accent4"/>
              </a:solidFill>
              <a:latin typeface="Calibri Light" panose="020F0302020204030204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214826208"/>
              </p:ext>
            </p:extLst>
          </p:nvPr>
        </p:nvGraphicFramePr>
        <p:xfrm>
          <a:off x="397756" y="3965982"/>
          <a:ext cx="10872633" cy="263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769191554"/>
              </p:ext>
            </p:extLst>
          </p:nvPr>
        </p:nvGraphicFramePr>
        <p:xfrm>
          <a:off x="210268" y="780961"/>
          <a:ext cx="10872633" cy="293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2028" y="3648938"/>
            <a:ext cx="9486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Above breakdown excludes calls to the </a:t>
            </a:r>
            <a:r>
              <a:rPr lang="en-GB" sz="1050" dirty="0" err="1" smtClean="0"/>
              <a:t>VAD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01133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CCJ &amp; I Conference">
      <a:dk1>
        <a:srgbClr val="575756"/>
      </a:dk1>
      <a:lt1>
        <a:srgbClr val="FFFFFF"/>
      </a:lt1>
      <a:dk2>
        <a:srgbClr val="00346D"/>
      </a:dk2>
      <a:lt2>
        <a:srgbClr val="E7E6E6"/>
      </a:lt2>
      <a:accent1>
        <a:srgbClr val="3444EC"/>
      </a:accent1>
      <a:accent2>
        <a:srgbClr val="00FFFF"/>
      </a:accent2>
      <a:accent3>
        <a:srgbClr val="BDFF7E"/>
      </a:accent3>
      <a:accent4>
        <a:srgbClr val="00C7ED"/>
      </a:accent4>
      <a:accent5>
        <a:srgbClr val="2C2C38"/>
      </a:accent5>
      <a:accent6>
        <a:srgbClr val="007BD5"/>
      </a:accent6>
      <a:hlink>
        <a:srgbClr val="05B4C1"/>
      </a:hlink>
      <a:folHlink>
        <a:srgbClr val="CD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4A90641EE624D91467198465962E9" ma:contentTypeVersion="12" ma:contentTypeDescription="Create a new document." ma:contentTypeScope="" ma:versionID="20a09977bf652bd660ff453e74158c2e">
  <xsd:schema xmlns:xsd="http://www.w3.org/2001/XMLSchema" xmlns:xs="http://www.w3.org/2001/XMLSchema" xmlns:p="http://schemas.microsoft.com/office/2006/metadata/properties" xmlns:ns3="1fd8af12-c9da-42c6-b0df-04534722423c" xmlns:ns4="57d70a8a-aa01-4348-bee2-e5115aa37b47" targetNamespace="http://schemas.microsoft.com/office/2006/metadata/properties" ma:root="true" ma:fieldsID="b4dfcb986cf01c6ca413c5e076472f46" ns3:_="" ns4:_="">
    <xsd:import namespace="1fd8af12-c9da-42c6-b0df-04534722423c"/>
    <xsd:import namespace="57d70a8a-aa01-4348-bee2-e5115aa37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8af12-c9da-42c6-b0df-045347224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0a8a-aa01-4348-bee2-e5115aa37b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d8af12-c9da-42c6-b0df-04534722423c" xsi:nil="true"/>
  </documentManagement>
</p:properties>
</file>

<file path=customXml/itemProps1.xml><?xml version="1.0" encoding="utf-8"?>
<ds:datastoreItem xmlns:ds="http://schemas.openxmlformats.org/officeDocument/2006/customXml" ds:itemID="{FB816C02-4D41-46FE-8210-1C4DBB07F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8af12-c9da-42c6-b0df-04534722423c"/>
    <ds:schemaRef ds:uri="57d70a8a-aa01-4348-bee2-e5115aa37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0B7411-C5FF-43C4-BACC-727A625BF4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76230A-02EB-4DC4-A472-FBEA08F2902A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57d70a8a-aa01-4348-bee2-e5115aa37b47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fd8af12-c9da-42c6-b0df-04534722423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261</Words>
  <Application>Microsoft Office PowerPoint</Application>
  <PresentationFormat>Widescreen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Segoe UI Black</vt:lpstr>
      <vt:lpstr>Segoe UI Light</vt:lpstr>
      <vt:lpstr>Segoe UI Semibold</vt:lpstr>
      <vt:lpstr>Times New Roman</vt:lpstr>
      <vt:lpstr>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Dodds, Simon (2930)</dc:creator>
  <cp:lastModifiedBy>Roberts, Charlotte (C7904)</cp:lastModifiedBy>
  <cp:revision>31</cp:revision>
  <cp:lastPrinted>2023-11-03T13:33:20Z</cp:lastPrinted>
  <dcterms:created xsi:type="dcterms:W3CDTF">2023-08-23T11:40:35Z</dcterms:created>
  <dcterms:modified xsi:type="dcterms:W3CDTF">2023-11-03T13:51:13Z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0x0101005254A90641EE624D91467198465962E9</vt:lpwstr>
  </property>
</Properties>
</file>