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8" r:id="rId5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7E1"/>
    <a:srgbClr val="FBE4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36792D4-39C1-511A-26A0-312FC2264613}" v="1" dt="2025-02-20T16:09:11.57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Ormston, Gillian (C5359)" userId="S::gillian.ormston@thamesvalley.police.uk::c2410321-1b56-4384-8876-19346cabba64" providerId="AD" clId="Web-{B36792D4-39C1-511A-26A0-312FC2264613}"/>
    <pc:docChg chg="modSld">
      <pc:chgData name="Ormston, Gillian (C5359)" userId="S::gillian.ormston@thamesvalley.police.uk::c2410321-1b56-4384-8876-19346cabba64" providerId="AD" clId="Web-{B36792D4-39C1-511A-26A0-312FC2264613}" dt="2025-02-20T16:09:11.578" v="0" actId="1076"/>
      <pc:docMkLst>
        <pc:docMk/>
      </pc:docMkLst>
      <pc:sldChg chg="modSp">
        <pc:chgData name="Ormston, Gillian (C5359)" userId="S::gillian.ormston@thamesvalley.police.uk::c2410321-1b56-4384-8876-19346cabba64" providerId="AD" clId="Web-{B36792D4-39C1-511A-26A0-312FC2264613}" dt="2025-02-20T16:09:11.578" v="0" actId="1076"/>
        <pc:sldMkLst>
          <pc:docMk/>
          <pc:sldMk cId="1786657612" sldId="258"/>
        </pc:sldMkLst>
        <pc:cxnChg chg="mod">
          <ac:chgData name="Ormston, Gillian (C5359)" userId="S::gillian.ormston@thamesvalley.police.uk::c2410321-1b56-4384-8876-19346cabba64" providerId="AD" clId="Web-{B36792D4-39C1-511A-26A0-312FC2264613}" dt="2025-02-20T16:09:11.578" v="0" actId="1076"/>
          <ac:cxnSpMkLst>
            <pc:docMk/>
            <pc:sldMk cId="1786657612" sldId="258"/>
            <ac:cxnSpMk id="203" creationId="{00000000-0000-0000-0000-000000000000}"/>
          </ac:cxnSpMkLst>
        </pc:cxnChg>
      </pc:sldChg>
    </pc:docChg>
  </pc:docChgLst>
  <pc:docChgLst>
    <pc:chgData name="Walsh, Catarina (C2567)" userId="S::catarina.walsh@thamesvalley.police.uk::7fd39ffc-42ac-40f6-8763-700d4867bc51" providerId="AD" clId="Web-{71DA9E1D-42FE-D126-89E8-9F4EA2AFE60A}"/>
    <pc:docChg chg="modSld">
      <pc:chgData name="Walsh, Catarina (C2567)" userId="S::catarina.walsh@thamesvalley.police.uk::7fd39ffc-42ac-40f6-8763-700d4867bc51" providerId="AD" clId="Web-{71DA9E1D-42FE-D126-89E8-9F4EA2AFE60A}" dt="2025-01-09T13:57:24.393" v="0" actId="1076"/>
      <pc:docMkLst>
        <pc:docMk/>
      </pc:docMkLst>
      <pc:sldChg chg="modSp">
        <pc:chgData name="Walsh, Catarina (C2567)" userId="S::catarina.walsh@thamesvalley.police.uk::7fd39ffc-42ac-40f6-8763-700d4867bc51" providerId="AD" clId="Web-{71DA9E1D-42FE-D126-89E8-9F4EA2AFE60A}" dt="2025-01-09T13:57:24.393" v="0" actId="1076"/>
        <pc:sldMkLst>
          <pc:docMk/>
          <pc:sldMk cId="1786657612" sldId="258"/>
        </pc:sldMkLst>
        <pc:cxnChg chg="mod">
          <ac:chgData name="Walsh, Catarina (C2567)" userId="S::catarina.walsh@thamesvalley.police.uk::7fd39ffc-42ac-40f6-8763-700d4867bc51" providerId="AD" clId="Web-{71DA9E1D-42FE-D126-89E8-9F4EA2AFE60A}" dt="2025-01-09T13:57:24.393" v="0" actId="1076"/>
          <ac:cxnSpMkLst>
            <pc:docMk/>
            <pc:sldMk cId="1786657612" sldId="258"/>
            <ac:cxnSpMk id="367" creationId="{00000000-0000-0000-0000-000000000000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8F405-82B0-482E-A2A7-942557383CE5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81A8-4B38-42E9-A154-A2BE8B4D7E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9935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8F405-82B0-482E-A2A7-942557383CE5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81A8-4B38-42E9-A154-A2BE8B4D7E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3775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8F405-82B0-482E-A2A7-942557383CE5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81A8-4B38-42E9-A154-A2BE8B4D7E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7666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8F405-82B0-482E-A2A7-942557383CE5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81A8-4B38-42E9-A154-A2BE8B4D7E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6839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8F405-82B0-482E-A2A7-942557383CE5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81A8-4B38-42E9-A154-A2BE8B4D7E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1268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8F405-82B0-482E-A2A7-942557383CE5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81A8-4B38-42E9-A154-A2BE8B4D7E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2273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8F405-82B0-482E-A2A7-942557383CE5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81A8-4B38-42E9-A154-A2BE8B4D7E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8399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8F405-82B0-482E-A2A7-942557383CE5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81A8-4B38-42E9-A154-A2BE8B4D7E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4383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8F405-82B0-482E-A2A7-942557383CE5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81A8-4B38-42E9-A154-A2BE8B4D7E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9412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8F405-82B0-482E-A2A7-942557383CE5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81A8-4B38-42E9-A154-A2BE8B4D7E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3541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8F405-82B0-482E-A2A7-942557383CE5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81A8-4B38-42E9-A154-A2BE8B4D7E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3322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E8F405-82B0-482E-A2A7-942557383CE5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FC81A8-4B38-42E9-A154-A2BE8B4D7E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7282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42" name="Straight Arrow Connector 441"/>
          <p:cNvCxnSpPr/>
          <p:nvPr/>
        </p:nvCxnSpPr>
        <p:spPr>
          <a:xfrm flipV="1">
            <a:off x="7909539" y="5840617"/>
            <a:ext cx="224149" cy="751"/>
          </a:xfrm>
          <a:prstGeom prst="straightConnector1">
            <a:avLst/>
          </a:prstGeom>
          <a:ln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Rectangle 112"/>
          <p:cNvSpPr/>
          <p:nvPr/>
        </p:nvSpPr>
        <p:spPr>
          <a:xfrm>
            <a:off x="10101107" y="1848465"/>
            <a:ext cx="2011918" cy="96393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3" name="Rectangle 432"/>
          <p:cNvSpPr/>
          <p:nvPr/>
        </p:nvSpPr>
        <p:spPr>
          <a:xfrm>
            <a:off x="52631" y="4884566"/>
            <a:ext cx="3935264" cy="1783410"/>
          </a:xfrm>
          <a:prstGeom prst="rect">
            <a:avLst/>
          </a:prstGeom>
          <a:solidFill>
            <a:schemeClr val="bg1"/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16" name="Elbow Connector 415"/>
          <p:cNvCxnSpPr/>
          <p:nvPr/>
        </p:nvCxnSpPr>
        <p:spPr>
          <a:xfrm rot="5400000">
            <a:off x="7076159" y="5016495"/>
            <a:ext cx="1024915" cy="48553"/>
          </a:xfrm>
          <a:prstGeom prst="bentConnector3">
            <a:avLst>
              <a:gd name="adj1" fmla="val -2763"/>
            </a:avLst>
          </a:prstGeom>
          <a:ln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3" name="Rounded Rectangle 312"/>
          <p:cNvSpPr/>
          <p:nvPr/>
        </p:nvSpPr>
        <p:spPr>
          <a:xfrm>
            <a:off x="8612740" y="3704469"/>
            <a:ext cx="3470788" cy="1170164"/>
          </a:xfrm>
          <a:prstGeom prst="roundRect">
            <a:avLst/>
          </a:prstGeom>
          <a:solidFill>
            <a:schemeClr val="bg1"/>
          </a:solidFill>
          <a:ln>
            <a:solidFill>
              <a:schemeClr val="accent4">
                <a:lumMod val="75000"/>
              </a:schemeClr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800">
              <a:solidFill>
                <a:schemeClr val="tx1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809019" y="1263528"/>
            <a:ext cx="1211244" cy="455730"/>
          </a:xfrm>
          <a:prstGeom prst="round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>
                <a:solidFill>
                  <a:schemeClr val="bg1"/>
                </a:solidFill>
              </a:rPr>
              <a:t>Chief Finance Officer and Deputy CEO</a:t>
            </a:r>
          </a:p>
          <a:p>
            <a:pPr algn="ctr"/>
            <a:r>
              <a:rPr lang="en-GB" sz="800" b="1" dirty="0">
                <a:solidFill>
                  <a:schemeClr val="bg1"/>
                </a:solidFill>
              </a:rPr>
              <a:t>Martin Thorley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4799056" y="559554"/>
            <a:ext cx="1874263" cy="428592"/>
          </a:xfrm>
          <a:prstGeom prst="round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>
                <a:solidFill>
                  <a:schemeClr val="bg1"/>
                </a:solidFill>
              </a:rPr>
              <a:t>CEO</a:t>
            </a:r>
          </a:p>
          <a:p>
            <a:pPr algn="ctr"/>
            <a:r>
              <a:rPr lang="en-GB" sz="800" b="1">
                <a:solidFill>
                  <a:schemeClr val="bg1"/>
                </a:solidFill>
              </a:rPr>
              <a:t>Gillian Ormston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4799055" y="37013"/>
            <a:ext cx="1874263" cy="428592"/>
          </a:xfrm>
          <a:prstGeom prst="round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>
                <a:solidFill>
                  <a:schemeClr val="bg1"/>
                </a:solidFill>
              </a:rPr>
              <a:t>PCC</a:t>
            </a:r>
          </a:p>
          <a:p>
            <a:pPr algn="ctr"/>
            <a:r>
              <a:rPr lang="en-GB" sz="800" b="1">
                <a:solidFill>
                  <a:schemeClr val="bg1"/>
                </a:solidFill>
              </a:rPr>
              <a:t>Matthew Barber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1330553" y="66506"/>
            <a:ext cx="1473991" cy="418507"/>
          </a:xfrm>
          <a:prstGeom prst="roundRect">
            <a:avLst/>
          </a:prstGeom>
          <a:solidFill>
            <a:srgbClr val="FBE4D5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>
                <a:solidFill>
                  <a:schemeClr val="tx1"/>
                </a:solidFill>
              </a:rPr>
              <a:t>EA to COG</a:t>
            </a:r>
          </a:p>
          <a:p>
            <a:pPr algn="ctr"/>
            <a:r>
              <a:rPr lang="en-GB" sz="800" b="1">
                <a:solidFill>
                  <a:schemeClr val="tx1"/>
                </a:solidFill>
              </a:rPr>
              <a:t>Charlotte Roberts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491743" y="559682"/>
            <a:ext cx="1473991" cy="458817"/>
          </a:xfrm>
          <a:prstGeom prst="roundRect">
            <a:avLst/>
          </a:prstGeom>
          <a:solidFill>
            <a:srgbClr val="FBE4D5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>
                <a:solidFill>
                  <a:schemeClr val="tx1"/>
                </a:solidFill>
              </a:rPr>
              <a:t>Admin Support Assistant</a:t>
            </a:r>
          </a:p>
          <a:p>
            <a:pPr algn="ctr"/>
            <a:r>
              <a:rPr lang="en-GB" sz="800" b="1">
                <a:solidFill>
                  <a:schemeClr val="tx1"/>
                </a:solidFill>
              </a:rPr>
              <a:t>Lalitha Geddada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2159529" y="569207"/>
            <a:ext cx="1473991" cy="458817"/>
          </a:xfrm>
          <a:prstGeom prst="roundRect">
            <a:avLst/>
          </a:prstGeom>
          <a:solidFill>
            <a:srgbClr val="FBE4D5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>
                <a:solidFill>
                  <a:schemeClr val="tx1"/>
                </a:solidFill>
              </a:rPr>
              <a:t>Admin Support Assistant</a:t>
            </a:r>
          </a:p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Kirsty Sumner </a:t>
            </a:r>
            <a:r>
              <a:rPr lang="en-GB" sz="800" dirty="0" smtClean="0">
                <a:solidFill>
                  <a:schemeClr val="tx1"/>
                </a:solidFill>
              </a:rPr>
              <a:t>(0.5FTE TBC)</a:t>
            </a:r>
            <a:endParaRPr lang="en-GB" sz="800" dirty="0">
              <a:solidFill>
                <a:schemeClr val="tx1"/>
              </a:solidFill>
            </a:endParaRPr>
          </a:p>
        </p:txBody>
      </p:sp>
      <p:cxnSp>
        <p:nvCxnSpPr>
          <p:cNvPr id="24" name="Elbow Connector 23"/>
          <p:cNvCxnSpPr>
            <a:stCxn id="11" idx="2"/>
            <a:endCxn id="10" idx="0"/>
          </p:cNvCxnSpPr>
          <p:nvPr/>
        </p:nvCxnSpPr>
        <p:spPr>
          <a:xfrm rot="16200000" flipH="1">
            <a:off x="5689213" y="512578"/>
            <a:ext cx="93949" cy="1"/>
          </a:xfrm>
          <a:prstGeom prst="bentConnector3">
            <a:avLst/>
          </a:prstGeom>
          <a:ln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Elbow Connector 25"/>
          <p:cNvCxnSpPr>
            <a:stCxn id="12" idx="3"/>
            <a:endCxn id="16" idx="0"/>
          </p:cNvCxnSpPr>
          <p:nvPr/>
        </p:nvCxnSpPr>
        <p:spPr>
          <a:xfrm>
            <a:off x="2804544" y="275760"/>
            <a:ext cx="219801" cy="293447"/>
          </a:xfrm>
          <a:prstGeom prst="bentConnector2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Elbow Connector 27"/>
          <p:cNvCxnSpPr>
            <a:stCxn id="12" idx="1"/>
            <a:endCxn id="14" idx="0"/>
          </p:cNvCxnSpPr>
          <p:nvPr/>
        </p:nvCxnSpPr>
        <p:spPr>
          <a:xfrm rot="10800000" flipV="1">
            <a:off x="1100923" y="275760"/>
            <a:ext cx="229631" cy="283922"/>
          </a:xfrm>
          <a:prstGeom prst="bentConnector2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Elbow Connector 32"/>
          <p:cNvCxnSpPr>
            <a:stCxn id="10" idx="2"/>
            <a:endCxn id="133" idx="0"/>
          </p:cNvCxnSpPr>
          <p:nvPr/>
        </p:nvCxnSpPr>
        <p:spPr>
          <a:xfrm rot="16200000" flipH="1">
            <a:off x="7839585" y="-1115252"/>
            <a:ext cx="275555" cy="4482349"/>
          </a:xfrm>
          <a:prstGeom prst="bentConnector3">
            <a:avLst>
              <a:gd name="adj1" fmla="val 50000"/>
            </a:avLst>
          </a:prstGeom>
          <a:ln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Elbow Connector 36"/>
          <p:cNvCxnSpPr>
            <a:stCxn id="10" idx="2"/>
            <a:endCxn id="4" idx="0"/>
          </p:cNvCxnSpPr>
          <p:nvPr/>
        </p:nvCxnSpPr>
        <p:spPr>
          <a:xfrm rot="5400000">
            <a:off x="3437724" y="-1034936"/>
            <a:ext cx="275382" cy="4321547"/>
          </a:xfrm>
          <a:prstGeom prst="bentConnector3">
            <a:avLst>
              <a:gd name="adj1" fmla="val 50000"/>
            </a:avLst>
          </a:prstGeom>
          <a:ln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ounded Rectangle 40"/>
          <p:cNvSpPr/>
          <p:nvPr/>
        </p:nvSpPr>
        <p:spPr>
          <a:xfrm>
            <a:off x="215583" y="1797898"/>
            <a:ext cx="1126465" cy="478486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>
                <a:solidFill>
                  <a:schemeClr val="tx1"/>
                </a:solidFill>
              </a:rPr>
              <a:t>Chief Auditor</a:t>
            </a:r>
          </a:p>
          <a:p>
            <a:pPr algn="ctr"/>
            <a:r>
              <a:rPr lang="en-GB" sz="800" b="1" dirty="0">
                <a:solidFill>
                  <a:schemeClr val="tx1"/>
                </a:solidFill>
              </a:rPr>
              <a:t>Neil Shovell</a:t>
            </a:r>
          </a:p>
        </p:txBody>
      </p:sp>
      <p:sp>
        <p:nvSpPr>
          <p:cNvPr id="46" name="Rounded Rectangle 45"/>
          <p:cNvSpPr/>
          <p:nvPr/>
        </p:nvSpPr>
        <p:spPr>
          <a:xfrm>
            <a:off x="213838" y="2441696"/>
            <a:ext cx="1138392" cy="478486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800">
                <a:solidFill>
                  <a:schemeClr val="tx1"/>
                </a:solidFill>
              </a:rPr>
              <a:t>Principal Auditor</a:t>
            </a:r>
          </a:p>
          <a:p>
            <a:pPr lvl="0" algn="ctr"/>
            <a:r>
              <a:rPr lang="en-US" sz="800" b="1">
                <a:solidFill>
                  <a:schemeClr val="tx1"/>
                </a:solidFill>
              </a:rPr>
              <a:t>Amy Shearn</a:t>
            </a:r>
          </a:p>
        </p:txBody>
      </p:sp>
      <p:cxnSp>
        <p:nvCxnSpPr>
          <p:cNvPr id="50" name="Elbow Connector 49"/>
          <p:cNvCxnSpPr/>
          <p:nvPr/>
        </p:nvCxnSpPr>
        <p:spPr>
          <a:xfrm rot="10800000">
            <a:off x="3573080" y="300726"/>
            <a:ext cx="770199" cy="2002"/>
          </a:xfrm>
          <a:prstGeom prst="bentConnector3">
            <a:avLst/>
          </a:prstGeom>
          <a:ln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ounded Rectangle 51"/>
          <p:cNvSpPr/>
          <p:nvPr/>
        </p:nvSpPr>
        <p:spPr>
          <a:xfrm>
            <a:off x="225765" y="3029027"/>
            <a:ext cx="1126465" cy="478486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>
                <a:solidFill>
                  <a:schemeClr val="tx1"/>
                </a:solidFill>
              </a:rPr>
              <a:t>Head of Finance</a:t>
            </a:r>
          </a:p>
          <a:p>
            <a:pPr algn="ctr"/>
            <a:r>
              <a:rPr lang="en-GB" sz="800" b="1">
                <a:solidFill>
                  <a:schemeClr val="tx1"/>
                </a:solidFill>
              </a:rPr>
              <a:t>Rachael Martinig</a:t>
            </a:r>
          </a:p>
        </p:txBody>
      </p:sp>
      <p:sp>
        <p:nvSpPr>
          <p:cNvPr id="61" name="Rounded Rectangle 60"/>
          <p:cNvSpPr/>
          <p:nvPr/>
        </p:nvSpPr>
        <p:spPr>
          <a:xfrm>
            <a:off x="234999" y="3793381"/>
            <a:ext cx="1126465" cy="478486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>
                <a:solidFill>
                  <a:schemeClr val="tx1"/>
                </a:solidFill>
              </a:rPr>
              <a:t>Head of Governance &amp; Monitoring Officer</a:t>
            </a:r>
          </a:p>
          <a:p>
            <a:pPr algn="ctr"/>
            <a:r>
              <a:rPr lang="en-GB" sz="800" b="1">
                <a:solidFill>
                  <a:schemeClr val="tx1"/>
                </a:solidFill>
              </a:rPr>
              <a:t>Vicki Waskett</a:t>
            </a:r>
          </a:p>
        </p:txBody>
      </p:sp>
      <p:sp>
        <p:nvSpPr>
          <p:cNvPr id="62" name="Rounded Rectangle 61"/>
          <p:cNvSpPr/>
          <p:nvPr/>
        </p:nvSpPr>
        <p:spPr>
          <a:xfrm>
            <a:off x="1590691" y="3665598"/>
            <a:ext cx="1256490" cy="478486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800">
                <a:solidFill>
                  <a:schemeClr val="tx1"/>
                </a:solidFill>
              </a:rPr>
              <a:t>Governance Mgr.</a:t>
            </a:r>
          </a:p>
          <a:p>
            <a:pPr lvl="0" algn="ctr"/>
            <a:r>
              <a:rPr lang="en-US" sz="800">
                <a:solidFill>
                  <a:schemeClr val="tx1"/>
                </a:solidFill>
              </a:rPr>
              <a:t>Dep. Monitoring Officer</a:t>
            </a:r>
          </a:p>
          <a:p>
            <a:pPr lvl="0" algn="ctr"/>
            <a:r>
              <a:rPr lang="en-US" sz="800" b="1">
                <a:solidFill>
                  <a:schemeClr val="tx1"/>
                </a:solidFill>
              </a:rPr>
              <a:t>Sierra Reid</a:t>
            </a:r>
          </a:p>
        </p:txBody>
      </p:sp>
      <p:cxnSp>
        <p:nvCxnSpPr>
          <p:cNvPr id="63" name="Elbow Connector 62"/>
          <p:cNvCxnSpPr>
            <a:stCxn id="61" idx="3"/>
            <a:endCxn id="62" idx="1"/>
          </p:cNvCxnSpPr>
          <p:nvPr/>
        </p:nvCxnSpPr>
        <p:spPr>
          <a:xfrm flipV="1">
            <a:off x="1361464" y="3904841"/>
            <a:ext cx="229227" cy="127783"/>
          </a:xfrm>
          <a:prstGeom prst="bentConnector3">
            <a:avLst/>
          </a:prstGeom>
          <a:ln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Elbow Connector 64"/>
          <p:cNvCxnSpPr/>
          <p:nvPr/>
        </p:nvCxnSpPr>
        <p:spPr>
          <a:xfrm rot="10800000" flipV="1">
            <a:off x="271355" y="1491393"/>
            <a:ext cx="574020" cy="2541231"/>
          </a:xfrm>
          <a:prstGeom prst="bentConnector3">
            <a:avLst>
              <a:gd name="adj1" fmla="val 139824"/>
            </a:avLst>
          </a:prstGeom>
          <a:ln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Rounded Rectangle 77"/>
          <p:cNvSpPr/>
          <p:nvPr/>
        </p:nvSpPr>
        <p:spPr>
          <a:xfrm>
            <a:off x="1614997" y="2465040"/>
            <a:ext cx="1263519" cy="478486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800" dirty="0">
                <a:solidFill>
                  <a:schemeClr val="tx1"/>
                </a:solidFill>
              </a:rPr>
              <a:t>Finance Officer</a:t>
            </a:r>
          </a:p>
          <a:p>
            <a:pPr lvl="0" algn="ctr"/>
            <a:r>
              <a:rPr lang="en-US" sz="800" b="1" dirty="0">
                <a:solidFill>
                  <a:schemeClr val="tx1"/>
                </a:solidFill>
              </a:rPr>
              <a:t>Issy Powley </a:t>
            </a:r>
          </a:p>
        </p:txBody>
      </p:sp>
      <p:sp>
        <p:nvSpPr>
          <p:cNvPr id="111" name="Rounded Rectangle 110"/>
          <p:cNvSpPr/>
          <p:nvPr/>
        </p:nvSpPr>
        <p:spPr>
          <a:xfrm>
            <a:off x="1597567" y="4254614"/>
            <a:ext cx="1256490" cy="46723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chemeClr val="tx1"/>
                </a:solidFill>
              </a:rPr>
              <a:t>Complaints Review Mgr.</a:t>
            </a:r>
          </a:p>
          <a:p>
            <a:pPr algn="ctr"/>
            <a:r>
              <a:rPr lang="en-US" sz="800" b="1" dirty="0">
                <a:solidFill>
                  <a:schemeClr val="tx1"/>
                </a:solidFill>
              </a:rPr>
              <a:t>Jim Katouzian</a:t>
            </a:r>
          </a:p>
          <a:p>
            <a:pPr lvl="0" algn="ctr"/>
            <a:endParaRPr lang="en-US" sz="800" dirty="0">
              <a:solidFill>
                <a:schemeClr val="tx1"/>
              </a:solidFill>
            </a:endParaRPr>
          </a:p>
        </p:txBody>
      </p:sp>
      <p:cxnSp>
        <p:nvCxnSpPr>
          <p:cNvPr id="112" name="Elbow Connector 111"/>
          <p:cNvCxnSpPr>
            <a:stCxn id="61" idx="3"/>
            <a:endCxn id="111" idx="1"/>
          </p:cNvCxnSpPr>
          <p:nvPr/>
        </p:nvCxnSpPr>
        <p:spPr>
          <a:xfrm>
            <a:off x="1361464" y="4032624"/>
            <a:ext cx="236103" cy="455605"/>
          </a:xfrm>
          <a:prstGeom prst="bentConnector3">
            <a:avLst>
              <a:gd name="adj1" fmla="val 50000"/>
            </a:avLst>
          </a:prstGeom>
          <a:ln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Rounded Rectangle 132"/>
          <p:cNvSpPr/>
          <p:nvPr/>
        </p:nvSpPr>
        <p:spPr>
          <a:xfrm>
            <a:off x="9286324" y="1263701"/>
            <a:ext cx="1667782" cy="455730"/>
          </a:xfrm>
          <a:prstGeom prst="round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>
                <a:solidFill>
                  <a:schemeClr val="bg1"/>
                </a:solidFill>
              </a:rPr>
              <a:t>Director of Service Delivery</a:t>
            </a:r>
          </a:p>
          <a:p>
            <a:pPr algn="ctr"/>
            <a:r>
              <a:rPr lang="en-GB" sz="800" b="1">
                <a:solidFill>
                  <a:schemeClr val="bg1"/>
                </a:solidFill>
              </a:rPr>
              <a:t>Helen Wake</a:t>
            </a:r>
          </a:p>
        </p:txBody>
      </p:sp>
      <p:sp>
        <p:nvSpPr>
          <p:cNvPr id="134" name="Rounded Rectangle 133"/>
          <p:cNvSpPr/>
          <p:nvPr/>
        </p:nvSpPr>
        <p:spPr>
          <a:xfrm>
            <a:off x="4911215" y="1319044"/>
            <a:ext cx="1667782" cy="455730"/>
          </a:xfrm>
          <a:prstGeom prst="round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>
                <a:solidFill>
                  <a:schemeClr val="bg1"/>
                </a:solidFill>
              </a:rPr>
              <a:t>Director of Strategy &amp; Performance </a:t>
            </a:r>
          </a:p>
          <a:p>
            <a:pPr algn="ctr"/>
            <a:r>
              <a:rPr lang="en-GB" sz="800" b="1" dirty="0" smtClean="0">
                <a:solidFill>
                  <a:schemeClr val="bg1"/>
                </a:solidFill>
              </a:rPr>
              <a:t>Paul </a:t>
            </a:r>
            <a:r>
              <a:rPr lang="en-GB" sz="800" b="1" dirty="0">
                <a:solidFill>
                  <a:schemeClr val="bg1"/>
                </a:solidFill>
              </a:rPr>
              <a:t>Gresty </a:t>
            </a:r>
          </a:p>
        </p:txBody>
      </p:sp>
      <p:sp>
        <p:nvSpPr>
          <p:cNvPr id="139" name="Rounded Rectangle 138"/>
          <p:cNvSpPr/>
          <p:nvPr/>
        </p:nvSpPr>
        <p:spPr>
          <a:xfrm>
            <a:off x="3100995" y="1908029"/>
            <a:ext cx="1461943" cy="462527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800">
                <a:solidFill>
                  <a:schemeClr val="tx1"/>
                </a:solidFill>
              </a:rPr>
              <a:t>Comms &amp; Engagement Mgr.</a:t>
            </a:r>
          </a:p>
          <a:p>
            <a:pPr lvl="0" algn="ctr"/>
            <a:r>
              <a:rPr lang="en-US" sz="800" b="1">
                <a:solidFill>
                  <a:schemeClr val="tx1"/>
                </a:solidFill>
              </a:rPr>
              <a:t>Sarah Stokes</a:t>
            </a:r>
          </a:p>
        </p:txBody>
      </p:sp>
      <p:sp>
        <p:nvSpPr>
          <p:cNvPr id="143" name="Rounded Rectangle 142"/>
          <p:cNvSpPr/>
          <p:nvPr/>
        </p:nvSpPr>
        <p:spPr>
          <a:xfrm>
            <a:off x="4785161" y="1903862"/>
            <a:ext cx="1461943" cy="462527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800" dirty="0">
                <a:solidFill>
                  <a:schemeClr val="tx1"/>
                </a:solidFill>
              </a:rPr>
              <a:t>Head of Performance</a:t>
            </a:r>
          </a:p>
          <a:p>
            <a:pPr lvl="0" algn="ctr"/>
            <a:r>
              <a:rPr lang="en-US" sz="800" b="1" dirty="0" smtClean="0">
                <a:solidFill>
                  <a:schemeClr val="tx1"/>
                </a:solidFill>
              </a:rPr>
              <a:t>Rachel Gilbert</a:t>
            </a:r>
            <a:endParaRPr lang="en-US" sz="800" b="1" dirty="0">
              <a:solidFill>
                <a:schemeClr val="tx1"/>
              </a:solidFill>
            </a:endParaRPr>
          </a:p>
        </p:txBody>
      </p:sp>
      <p:sp>
        <p:nvSpPr>
          <p:cNvPr id="157" name="Rounded Rectangle 156"/>
          <p:cNvSpPr/>
          <p:nvPr/>
        </p:nvSpPr>
        <p:spPr>
          <a:xfrm>
            <a:off x="3099038" y="3594961"/>
            <a:ext cx="1461943" cy="462527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800" dirty="0">
                <a:solidFill>
                  <a:schemeClr val="tx1"/>
                </a:solidFill>
              </a:rPr>
              <a:t>CSP Officer</a:t>
            </a:r>
          </a:p>
          <a:p>
            <a:pPr lvl="0" algn="ctr"/>
            <a:r>
              <a:rPr lang="en-US" sz="800" b="1" dirty="0">
                <a:solidFill>
                  <a:schemeClr val="tx1"/>
                </a:solidFill>
              </a:rPr>
              <a:t>Mike Greenway </a:t>
            </a:r>
            <a:br>
              <a:rPr lang="en-US" sz="800" b="1" dirty="0">
                <a:solidFill>
                  <a:schemeClr val="tx1"/>
                </a:solidFill>
              </a:rPr>
            </a:br>
            <a:endParaRPr lang="en-US" sz="800" b="1" dirty="0">
              <a:solidFill>
                <a:schemeClr val="tx1"/>
              </a:solidFill>
            </a:endParaRPr>
          </a:p>
        </p:txBody>
      </p:sp>
      <p:sp>
        <p:nvSpPr>
          <p:cNvPr id="158" name="Rounded Rectangle 157"/>
          <p:cNvSpPr/>
          <p:nvPr/>
        </p:nvSpPr>
        <p:spPr>
          <a:xfrm>
            <a:off x="3099038" y="4151447"/>
            <a:ext cx="1461943" cy="462527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800" dirty="0" smtClean="0">
                <a:solidFill>
                  <a:schemeClr val="tx1"/>
                </a:solidFill>
              </a:rPr>
              <a:t>Caseworker</a:t>
            </a:r>
            <a:endParaRPr lang="en-US" sz="800" dirty="0">
              <a:solidFill>
                <a:schemeClr val="tx1"/>
              </a:solidFill>
            </a:endParaRPr>
          </a:p>
          <a:p>
            <a:pPr lvl="0" algn="ctr"/>
            <a:r>
              <a:rPr lang="en-US" sz="800" b="1" dirty="0">
                <a:solidFill>
                  <a:schemeClr val="tx1"/>
                </a:solidFill>
              </a:rPr>
              <a:t>David Marsh </a:t>
            </a:r>
            <a:r>
              <a:rPr lang="en-US" sz="800" b="1" dirty="0" smtClean="0">
                <a:solidFill>
                  <a:schemeClr val="tx1"/>
                </a:solidFill>
              </a:rPr>
              <a:t>(May 25)</a:t>
            </a:r>
            <a:endParaRPr lang="en-US" sz="800" b="1" dirty="0">
              <a:solidFill>
                <a:schemeClr val="tx1"/>
              </a:solidFill>
            </a:endParaRPr>
          </a:p>
        </p:txBody>
      </p:sp>
      <p:sp>
        <p:nvSpPr>
          <p:cNvPr id="159" name="Rounded Rectangle 158"/>
          <p:cNvSpPr/>
          <p:nvPr/>
        </p:nvSpPr>
        <p:spPr>
          <a:xfrm>
            <a:off x="3100995" y="2504457"/>
            <a:ext cx="1461943" cy="462527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800">
                <a:solidFill>
                  <a:schemeClr val="tx1"/>
                </a:solidFill>
              </a:rPr>
              <a:t>Comms &amp; Engagement Officer</a:t>
            </a:r>
          </a:p>
          <a:p>
            <a:pPr lvl="0" algn="ctr"/>
            <a:r>
              <a:rPr lang="en-US" sz="800" b="1">
                <a:solidFill>
                  <a:schemeClr val="tx1"/>
                </a:solidFill>
              </a:rPr>
              <a:t>Ashley Sellwood</a:t>
            </a:r>
          </a:p>
        </p:txBody>
      </p:sp>
      <p:sp>
        <p:nvSpPr>
          <p:cNvPr id="160" name="Rounded Rectangle 159"/>
          <p:cNvSpPr/>
          <p:nvPr/>
        </p:nvSpPr>
        <p:spPr>
          <a:xfrm>
            <a:off x="6435087" y="4216098"/>
            <a:ext cx="1844777" cy="46351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800">
                <a:solidFill>
                  <a:schemeClr val="tx1"/>
                </a:solidFill>
              </a:rPr>
              <a:t>Victims First Hub Mgr.</a:t>
            </a:r>
          </a:p>
          <a:p>
            <a:pPr lvl="0" algn="ctr"/>
            <a:r>
              <a:rPr lang="en-US" sz="800" b="1">
                <a:solidFill>
                  <a:schemeClr val="tx1"/>
                </a:solidFill>
              </a:rPr>
              <a:t>Kelly Brown</a:t>
            </a:r>
          </a:p>
        </p:txBody>
      </p:sp>
      <p:sp>
        <p:nvSpPr>
          <p:cNvPr id="161" name="Rounded Rectangle 160"/>
          <p:cNvSpPr/>
          <p:nvPr/>
        </p:nvSpPr>
        <p:spPr>
          <a:xfrm>
            <a:off x="8396544" y="1824254"/>
            <a:ext cx="1471202" cy="462527"/>
          </a:xfrm>
          <a:prstGeom prst="roundRect">
            <a:avLst/>
          </a:prstGeom>
          <a:solidFill>
            <a:srgbClr val="FFF7E1"/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800">
                <a:solidFill>
                  <a:schemeClr val="tx1"/>
                </a:solidFill>
              </a:rPr>
              <a:t>Head of Service Delivery</a:t>
            </a:r>
          </a:p>
          <a:p>
            <a:pPr lvl="0" algn="ctr"/>
            <a:r>
              <a:rPr lang="en-US" sz="800" b="1">
                <a:solidFill>
                  <a:schemeClr val="tx1"/>
                </a:solidFill>
              </a:rPr>
              <a:t>Candy Heinrich</a:t>
            </a:r>
          </a:p>
        </p:txBody>
      </p:sp>
      <p:sp>
        <p:nvSpPr>
          <p:cNvPr id="163" name="Rounded Rectangle 162"/>
          <p:cNvSpPr/>
          <p:nvPr/>
        </p:nvSpPr>
        <p:spPr>
          <a:xfrm>
            <a:off x="3099038" y="3045362"/>
            <a:ext cx="1461943" cy="462527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800">
                <a:solidFill>
                  <a:schemeClr val="tx1"/>
                </a:solidFill>
              </a:rPr>
              <a:t>Comms &amp; Engagement Officer</a:t>
            </a:r>
          </a:p>
          <a:p>
            <a:pPr lvl="0" algn="ctr"/>
            <a:r>
              <a:rPr lang="en-US" sz="800" b="1">
                <a:solidFill>
                  <a:schemeClr val="tx1"/>
                </a:solidFill>
              </a:rPr>
              <a:t>Catarina Walsh </a:t>
            </a:r>
            <a:r>
              <a:rPr lang="en-US" sz="800">
                <a:solidFill>
                  <a:schemeClr val="tx1"/>
                </a:solidFill>
              </a:rPr>
              <a:t>(Mat cove</a:t>
            </a:r>
            <a:r>
              <a:rPr lang="en-US" sz="800" b="1">
                <a:solidFill>
                  <a:schemeClr val="tx1"/>
                </a:solidFill>
              </a:rPr>
              <a:t>r)</a:t>
            </a:r>
          </a:p>
        </p:txBody>
      </p:sp>
      <p:cxnSp>
        <p:nvCxnSpPr>
          <p:cNvPr id="164" name="Elbow Connector 163"/>
          <p:cNvCxnSpPr>
            <a:stCxn id="139" idx="1"/>
            <a:endCxn id="158" idx="1"/>
          </p:cNvCxnSpPr>
          <p:nvPr/>
        </p:nvCxnSpPr>
        <p:spPr>
          <a:xfrm rot="10800000" flipV="1">
            <a:off x="3099039" y="2139293"/>
            <a:ext cx="1957" cy="2243418"/>
          </a:xfrm>
          <a:prstGeom prst="bentConnector3">
            <a:avLst>
              <a:gd name="adj1" fmla="val 9269034"/>
            </a:avLst>
          </a:prstGeom>
          <a:ln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Elbow Connector 165"/>
          <p:cNvCxnSpPr/>
          <p:nvPr/>
        </p:nvCxnSpPr>
        <p:spPr>
          <a:xfrm rot="5400000">
            <a:off x="5687848" y="1785628"/>
            <a:ext cx="156439" cy="40514"/>
          </a:xfrm>
          <a:prstGeom prst="bentConnector3">
            <a:avLst>
              <a:gd name="adj1" fmla="val 50000"/>
            </a:avLst>
          </a:prstGeom>
          <a:ln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Elbow Connector 166"/>
          <p:cNvCxnSpPr>
            <a:stCxn id="133" idx="3"/>
            <a:endCxn id="113" idx="0"/>
          </p:cNvCxnSpPr>
          <p:nvPr/>
        </p:nvCxnSpPr>
        <p:spPr>
          <a:xfrm>
            <a:off x="10954106" y="1491566"/>
            <a:ext cx="152960" cy="356899"/>
          </a:xfrm>
          <a:prstGeom prst="bentConnector2">
            <a:avLst/>
          </a:prstGeom>
          <a:ln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Arrow Connector 179"/>
          <p:cNvCxnSpPr/>
          <p:nvPr/>
        </p:nvCxnSpPr>
        <p:spPr>
          <a:xfrm>
            <a:off x="2934923" y="3290738"/>
            <a:ext cx="167149" cy="0"/>
          </a:xfrm>
          <a:prstGeom prst="straightConnector1">
            <a:avLst/>
          </a:prstGeom>
          <a:ln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Straight Arrow Connector 180"/>
          <p:cNvCxnSpPr/>
          <p:nvPr/>
        </p:nvCxnSpPr>
        <p:spPr>
          <a:xfrm>
            <a:off x="2930009" y="3865923"/>
            <a:ext cx="167149" cy="0"/>
          </a:xfrm>
          <a:prstGeom prst="straightConnector1">
            <a:avLst/>
          </a:prstGeom>
          <a:ln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Arrow Connector 183"/>
          <p:cNvCxnSpPr/>
          <p:nvPr/>
        </p:nvCxnSpPr>
        <p:spPr>
          <a:xfrm>
            <a:off x="2939838" y="2735211"/>
            <a:ext cx="167149" cy="0"/>
          </a:xfrm>
          <a:prstGeom prst="straightConnector1">
            <a:avLst/>
          </a:prstGeom>
          <a:ln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Straight Arrow Connector 185"/>
          <p:cNvCxnSpPr/>
          <p:nvPr/>
        </p:nvCxnSpPr>
        <p:spPr>
          <a:xfrm>
            <a:off x="52630" y="2717986"/>
            <a:ext cx="167149" cy="0"/>
          </a:xfrm>
          <a:prstGeom prst="straightConnector1">
            <a:avLst/>
          </a:prstGeom>
          <a:ln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Straight Arrow Connector 187"/>
          <p:cNvCxnSpPr/>
          <p:nvPr/>
        </p:nvCxnSpPr>
        <p:spPr>
          <a:xfrm>
            <a:off x="67850" y="2023713"/>
            <a:ext cx="167149" cy="0"/>
          </a:xfrm>
          <a:prstGeom prst="straightConnector1">
            <a:avLst/>
          </a:prstGeom>
          <a:ln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Elbow Connector 199"/>
          <p:cNvCxnSpPr>
            <a:stCxn id="134" idx="3"/>
            <a:endCxn id="219" idx="0"/>
          </p:cNvCxnSpPr>
          <p:nvPr/>
        </p:nvCxnSpPr>
        <p:spPr>
          <a:xfrm>
            <a:off x="6578997" y="1546909"/>
            <a:ext cx="643031" cy="371702"/>
          </a:xfrm>
          <a:prstGeom prst="bentConnector2">
            <a:avLst/>
          </a:prstGeom>
          <a:ln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Elbow Connector 202"/>
          <p:cNvCxnSpPr>
            <a:cxnSpLocks/>
          </p:cNvCxnSpPr>
          <p:nvPr/>
        </p:nvCxnSpPr>
        <p:spPr>
          <a:xfrm rot="10800000" flipV="1">
            <a:off x="3958968" y="1548114"/>
            <a:ext cx="1035233" cy="302187"/>
          </a:xfrm>
          <a:prstGeom prst="bentConnector2">
            <a:avLst/>
          </a:prstGeom>
          <a:ln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8" name="Rounded Rectangle 207"/>
          <p:cNvSpPr/>
          <p:nvPr/>
        </p:nvSpPr>
        <p:spPr>
          <a:xfrm>
            <a:off x="10173303" y="2426740"/>
            <a:ext cx="1844777" cy="360166"/>
          </a:xfrm>
          <a:prstGeom prst="roundRect">
            <a:avLst/>
          </a:prstGeom>
          <a:solidFill>
            <a:schemeClr val="bg1"/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800">
                <a:solidFill>
                  <a:schemeClr val="tx1"/>
                </a:solidFill>
              </a:rPr>
              <a:t>11 additional VPP roles – a mix of secondments , FTC and contractors</a:t>
            </a:r>
          </a:p>
        </p:txBody>
      </p:sp>
      <p:sp>
        <p:nvSpPr>
          <p:cNvPr id="209" name="Rounded Rectangle 208"/>
          <p:cNvSpPr/>
          <p:nvPr/>
        </p:nvSpPr>
        <p:spPr>
          <a:xfrm>
            <a:off x="10377630" y="1918611"/>
            <a:ext cx="1461943" cy="462527"/>
          </a:xfrm>
          <a:prstGeom prst="roundRect">
            <a:avLst/>
          </a:prstGeom>
          <a:solidFill>
            <a:srgbClr val="FFF7E1"/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800" dirty="0">
                <a:solidFill>
                  <a:schemeClr val="tx1"/>
                </a:solidFill>
              </a:rPr>
              <a:t>Head of </a:t>
            </a:r>
            <a:r>
              <a:rPr lang="en-US" sz="800" dirty="0" err="1">
                <a:solidFill>
                  <a:schemeClr val="tx1"/>
                </a:solidFill>
              </a:rPr>
              <a:t>Programmes</a:t>
            </a:r>
            <a:r>
              <a:rPr lang="en-US" sz="800" dirty="0">
                <a:solidFill>
                  <a:schemeClr val="tx1"/>
                </a:solidFill>
              </a:rPr>
              <a:t> VPP</a:t>
            </a:r>
          </a:p>
          <a:p>
            <a:pPr lvl="0" algn="ctr"/>
            <a:r>
              <a:rPr lang="en-US" sz="800" b="1" dirty="0">
                <a:solidFill>
                  <a:schemeClr val="tx1"/>
                </a:solidFill>
              </a:rPr>
              <a:t>Paul Gresty</a:t>
            </a:r>
          </a:p>
        </p:txBody>
      </p:sp>
      <p:sp>
        <p:nvSpPr>
          <p:cNvPr id="211" name="Rounded Rectangle 210"/>
          <p:cNvSpPr/>
          <p:nvPr/>
        </p:nvSpPr>
        <p:spPr>
          <a:xfrm>
            <a:off x="4805514" y="3620471"/>
            <a:ext cx="1461943" cy="549599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800">
                <a:solidFill>
                  <a:schemeClr val="tx1"/>
                </a:solidFill>
              </a:rPr>
              <a:t>Trust &amp; Confidence/ ICVS support Officer </a:t>
            </a:r>
          </a:p>
          <a:p>
            <a:pPr lvl="0" algn="ctr"/>
            <a:r>
              <a:rPr lang="en-US" sz="800" b="1" dirty="0">
                <a:solidFill>
                  <a:schemeClr val="tx1"/>
                </a:solidFill>
              </a:rPr>
              <a:t>Lisa Honess</a:t>
            </a:r>
          </a:p>
          <a:p>
            <a:pPr lvl="0" algn="ctr"/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212" name="Rounded Rectangle 211"/>
          <p:cNvSpPr/>
          <p:nvPr/>
        </p:nvSpPr>
        <p:spPr>
          <a:xfrm>
            <a:off x="4787991" y="2435123"/>
            <a:ext cx="1461943" cy="462527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800" dirty="0">
                <a:solidFill>
                  <a:schemeClr val="tx1"/>
                </a:solidFill>
              </a:rPr>
              <a:t>Snr. Strategic Analyst</a:t>
            </a:r>
          </a:p>
          <a:p>
            <a:pPr lvl="0" algn="ctr"/>
            <a:r>
              <a:rPr lang="en-US" sz="800" b="1" dirty="0">
                <a:solidFill>
                  <a:schemeClr val="tx1"/>
                </a:solidFill>
              </a:rPr>
              <a:t>Abbie James</a:t>
            </a:r>
            <a:br>
              <a:rPr lang="en-US" sz="800" b="1" dirty="0">
                <a:solidFill>
                  <a:schemeClr val="tx1"/>
                </a:solidFill>
              </a:rPr>
            </a:br>
            <a:endParaRPr lang="en-US" sz="800" b="1" dirty="0">
              <a:solidFill>
                <a:schemeClr val="tx1"/>
              </a:solidFill>
            </a:endParaRPr>
          </a:p>
        </p:txBody>
      </p:sp>
      <p:sp>
        <p:nvSpPr>
          <p:cNvPr id="213" name="Rounded Rectangle 212"/>
          <p:cNvSpPr/>
          <p:nvPr/>
        </p:nvSpPr>
        <p:spPr>
          <a:xfrm>
            <a:off x="4786034" y="2976028"/>
            <a:ext cx="1461943" cy="462527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800" dirty="0">
                <a:solidFill>
                  <a:schemeClr val="tx1"/>
                </a:solidFill>
              </a:rPr>
              <a:t>Strategic Analyst</a:t>
            </a:r>
          </a:p>
          <a:p>
            <a:pPr lvl="0" algn="ctr"/>
            <a:r>
              <a:rPr lang="en-US" sz="800" b="1" dirty="0">
                <a:solidFill>
                  <a:schemeClr val="tx1"/>
                </a:solidFill>
              </a:rPr>
              <a:t>Justin </a:t>
            </a:r>
            <a:r>
              <a:rPr lang="en-US" sz="800" b="1" dirty="0" smtClean="0">
                <a:solidFill>
                  <a:schemeClr val="tx1"/>
                </a:solidFill>
              </a:rPr>
              <a:t>Thomas</a:t>
            </a:r>
            <a:endParaRPr lang="en-US" sz="800" b="1" dirty="0">
              <a:solidFill>
                <a:schemeClr val="tx1"/>
              </a:solidFill>
            </a:endParaRPr>
          </a:p>
        </p:txBody>
      </p:sp>
      <p:cxnSp>
        <p:nvCxnSpPr>
          <p:cNvPr id="214" name="Elbow Connector 213"/>
          <p:cNvCxnSpPr>
            <a:stCxn id="143" idx="1"/>
            <a:endCxn id="211" idx="1"/>
          </p:cNvCxnSpPr>
          <p:nvPr/>
        </p:nvCxnSpPr>
        <p:spPr>
          <a:xfrm rot="10800000" flipH="1" flipV="1">
            <a:off x="4785160" y="2135125"/>
            <a:ext cx="20353" cy="1760145"/>
          </a:xfrm>
          <a:prstGeom prst="bentConnector3">
            <a:avLst>
              <a:gd name="adj1" fmla="val -1123176"/>
            </a:avLst>
          </a:prstGeom>
          <a:ln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Straight Arrow Connector 214"/>
          <p:cNvCxnSpPr/>
          <p:nvPr/>
        </p:nvCxnSpPr>
        <p:spPr>
          <a:xfrm>
            <a:off x="4621919" y="3221404"/>
            <a:ext cx="167149" cy="0"/>
          </a:xfrm>
          <a:prstGeom prst="straightConnector1">
            <a:avLst/>
          </a:prstGeom>
          <a:ln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" name="Straight Arrow Connector 216"/>
          <p:cNvCxnSpPr/>
          <p:nvPr/>
        </p:nvCxnSpPr>
        <p:spPr>
          <a:xfrm>
            <a:off x="4626834" y="2665877"/>
            <a:ext cx="167149" cy="0"/>
          </a:xfrm>
          <a:prstGeom prst="straightConnector1">
            <a:avLst/>
          </a:prstGeom>
          <a:ln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9" name="Rounded Rectangle 218"/>
          <p:cNvSpPr/>
          <p:nvPr/>
        </p:nvSpPr>
        <p:spPr>
          <a:xfrm>
            <a:off x="6491056" y="1918611"/>
            <a:ext cx="1461943" cy="462527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800">
                <a:solidFill>
                  <a:schemeClr val="tx1"/>
                </a:solidFill>
              </a:rPr>
              <a:t>Head of Strategic Planning</a:t>
            </a:r>
          </a:p>
          <a:p>
            <a:pPr lvl="0" algn="ctr"/>
            <a:r>
              <a:rPr lang="en-US" sz="800" b="1">
                <a:solidFill>
                  <a:schemeClr val="tx1"/>
                </a:solidFill>
              </a:rPr>
              <a:t>April Smith (0.5 FTE)</a:t>
            </a:r>
          </a:p>
          <a:p>
            <a:pPr lvl="0" algn="ctr"/>
            <a:r>
              <a:rPr lang="en-US" sz="800" b="1">
                <a:solidFill>
                  <a:schemeClr val="tx1"/>
                </a:solidFill>
              </a:rPr>
              <a:t>Victoria Rose (0.5 FTE)</a:t>
            </a:r>
          </a:p>
        </p:txBody>
      </p:sp>
      <p:sp>
        <p:nvSpPr>
          <p:cNvPr id="222" name="Rounded Rectangle 221"/>
          <p:cNvSpPr/>
          <p:nvPr/>
        </p:nvSpPr>
        <p:spPr>
          <a:xfrm>
            <a:off x="6493886" y="2518696"/>
            <a:ext cx="1461943" cy="462527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800" dirty="0">
                <a:solidFill>
                  <a:schemeClr val="tx1"/>
                </a:solidFill>
              </a:rPr>
              <a:t>Strategy &amp; Risk </a:t>
            </a:r>
            <a:r>
              <a:rPr lang="en-US" sz="800" dirty="0" smtClean="0">
                <a:solidFill>
                  <a:schemeClr val="tx1"/>
                </a:solidFill>
              </a:rPr>
              <a:t>Manager</a:t>
            </a:r>
            <a:endParaRPr lang="en-US" sz="800" dirty="0">
              <a:solidFill>
                <a:schemeClr val="tx1"/>
              </a:solidFill>
            </a:endParaRPr>
          </a:p>
          <a:p>
            <a:pPr lvl="0" algn="ctr"/>
            <a:r>
              <a:rPr lang="en-US" sz="800" b="1" dirty="0">
                <a:solidFill>
                  <a:schemeClr val="tx1"/>
                </a:solidFill>
              </a:rPr>
              <a:t>Gary Evans</a:t>
            </a:r>
          </a:p>
        </p:txBody>
      </p:sp>
      <p:cxnSp>
        <p:nvCxnSpPr>
          <p:cNvPr id="247" name="Elbow Connector 246"/>
          <p:cNvCxnSpPr>
            <a:stCxn id="133" idx="1"/>
            <a:endCxn id="161" idx="0"/>
          </p:cNvCxnSpPr>
          <p:nvPr/>
        </p:nvCxnSpPr>
        <p:spPr>
          <a:xfrm rot="10800000" flipV="1">
            <a:off x="9132146" y="1491566"/>
            <a:ext cx="154179" cy="332688"/>
          </a:xfrm>
          <a:prstGeom prst="bentConnector2">
            <a:avLst/>
          </a:prstGeom>
          <a:ln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0" name="Rounded Rectangle 249"/>
          <p:cNvSpPr/>
          <p:nvPr/>
        </p:nvSpPr>
        <p:spPr>
          <a:xfrm>
            <a:off x="8305175" y="2380112"/>
            <a:ext cx="1667782" cy="462527"/>
          </a:xfrm>
          <a:prstGeom prst="roundRect">
            <a:avLst/>
          </a:prstGeom>
          <a:solidFill>
            <a:srgbClr val="FFF7E1"/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800" dirty="0">
                <a:solidFill>
                  <a:schemeClr val="tx1"/>
                </a:solidFill>
              </a:rPr>
              <a:t>Snr. Delivery Mgr.</a:t>
            </a:r>
          </a:p>
          <a:p>
            <a:pPr lvl="0" algn="ctr"/>
            <a:r>
              <a:rPr lang="en-US" sz="800" b="1" dirty="0" smtClean="0">
                <a:solidFill>
                  <a:srgbClr val="FF0000"/>
                </a:solidFill>
              </a:rPr>
              <a:t>Vacant</a:t>
            </a:r>
            <a:endParaRPr lang="en-US" sz="800" b="1" dirty="0">
              <a:solidFill>
                <a:srgbClr val="FF0000"/>
              </a:solidFill>
            </a:endParaRPr>
          </a:p>
        </p:txBody>
      </p:sp>
      <p:cxnSp>
        <p:nvCxnSpPr>
          <p:cNvPr id="277" name="Elbow Connector 276"/>
          <p:cNvCxnSpPr>
            <a:stCxn id="161" idx="1"/>
          </p:cNvCxnSpPr>
          <p:nvPr/>
        </p:nvCxnSpPr>
        <p:spPr>
          <a:xfrm rot="10800000" flipV="1">
            <a:off x="8163184" y="2055518"/>
            <a:ext cx="233360" cy="2084612"/>
          </a:xfrm>
          <a:prstGeom prst="bentConnector2">
            <a:avLst/>
          </a:prstGeom>
          <a:ln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1" name="Rounded Rectangle 280"/>
          <p:cNvSpPr/>
          <p:nvPr/>
        </p:nvSpPr>
        <p:spPr>
          <a:xfrm>
            <a:off x="8610468" y="3050487"/>
            <a:ext cx="1686725" cy="462527"/>
          </a:xfrm>
          <a:prstGeom prst="roundRect">
            <a:avLst/>
          </a:prstGeom>
          <a:solidFill>
            <a:srgbClr val="FFF7E1"/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800">
                <a:solidFill>
                  <a:schemeClr val="tx1"/>
                </a:solidFill>
              </a:rPr>
              <a:t>Delivery Mgr.</a:t>
            </a:r>
          </a:p>
          <a:p>
            <a:pPr lvl="0" algn="ctr"/>
            <a:r>
              <a:rPr lang="en-US" sz="800" b="1">
                <a:solidFill>
                  <a:schemeClr val="tx1"/>
                </a:solidFill>
              </a:rPr>
              <a:t>Emma Nash</a:t>
            </a:r>
          </a:p>
        </p:txBody>
      </p:sp>
      <p:sp>
        <p:nvSpPr>
          <p:cNvPr id="282" name="Rounded Rectangle 281"/>
          <p:cNvSpPr/>
          <p:nvPr/>
        </p:nvSpPr>
        <p:spPr>
          <a:xfrm>
            <a:off x="10426299" y="3050487"/>
            <a:ext cx="1686725" cy="462527"/>
          </a:xfrm>
          <a:prstGeom prst="roundRect">
            <a:avLst/>
          </a:prstGeom>
          <a:solidFill>
            <a:srgbClr val="FFF7E1"/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800">
                <a:solidFill>
                  <a:schemeClr val="tx1"/>
                </a:solidFill>
              </a:rPr>
              <a:t>Delivery Mgr.</a:t>
            </a:r>
          </a:p>
          <a:p>
            <a:pPr lvl="0" algn="ctr"/>
            <a:r>
              <a:rPr lang="en-US" sz="800" b="1">
                <a:solidFill>
                  <a:schemeClr val="tx1"/>
                </a:solidFill>
              </a:rPr>
              <a:t>Lewis Vaughan</a:t>
            </a:r>
          </a:p>
        </p:txBody>
      </p:sp>
      <p:sp>
        <p:nvSpPr>
          <p:cNvPr id="285" name="Rounded Rectangle 284"/>
          <p:cNvSpPr/>
          <p:nvPr/>
        </p:nvSpPr>
        <p:spPr>
          <a:xfrm>
            <a:off x="8753293" y="3766230"/>
            <a:ext cx="1533952" cy="462527"/>
          </a:xfrm>
          <a:prstGeom prst="roundRect">
            <a:avLst/>
          </a:prstGeom>
          <a:solidFill>
            <a:srgbClr val="FFF7E1"/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800">
                <a:solidFill>
                  <a:schemeClr val="tx1"/>
                </a:solidFill>
              </a:rPr>
              <a:t>Delivery Officer</a:t>
            </a:r>
          </a:p>
          <a:p>
            <a:pPr lvl="0" algn="ctr"/>
            <a:r>
              <a:rPr lang="en-US" sz="800" b="1">
                <a:solidFill>
                  <a:schemeClr val="tx1"/>
                </a:solidFill>
              </a:rPr>
              <a:t>Jacob Nurdan</a:t>
            </a:r>
          </a:p>
        </p:txBody>
      </p:sp>
      <p:cxnSp>
        <p:nvCxnSpPr>
          <p:cNvPr id="286" name="Elbow Connector 285"/>
          <p:cNvCxnSpPr>
            <a:stCxn id="250" idx="2"/>
            <a:endCxn id="281" idx="0"/>
          </p:cNvCxnSpPr>
          <p:nvPr/>
        </p:nvCxnSpPr>
        <p:spPr>
          <a:xfrm rot="16200000" flipH="1">
            <a:off x="9192524" y="2789180"/>
            <a:ext cx="207848" cy="314765"/>
          </a:xfrm>
          <a:prstGeom prst="bentConnector3">
            <a:avLst>
              <a:gd name="adj1" fmla="val 50000"/>
            </a:avLst>
          </a:prstGeom>
          <a:ln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8" name="Elbow Connector 287"/>
          <p:cNvCxnSpPr>
            <a:stCxn id="250" idx="2"/>
            <a:endCxn id="282" idx="0"/>
          </p:cNvCxnSpPr>
          <p:nvPr/>
        </p:nvCxnSpPr>
        <p:spPr>
          <a:xfrm rot="16200000" flipH="1">
            <a:off x="10100440" y="1881265"/>
            <a:ext cx="207848" cy="2130596"/>
          </a:xfrm>
          <a:prstGeom prst="bentConnector3">
            <a:avLst>
              <a:gd name="adj1" fmla="val 50000"/>
            </a:avLst>
          </a:prstGeom>
          <a:ln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4" name="Rounded Rectangle 303"/>
          <p:cNvSpPr/>
          <p:nvPr/>
        </p:nvSpPr>
        <p:spPr>
          <a:xfrm>
            <a:off x="8738343" y="4312074"/>
            <a:ext cx="1533952" cy="462527"/>
          </a:xfrm>
          <a:prstGeom prst="roundRect">
            <a:avLst/>
          </a:prstGeom>
          <a:solidFill>
            <a:srgbClr val="FFF7E1"/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800">
                <a:solidFill>
                  <a:schemeClr val="tx1"/>
                </a:solidFill>
              </a:rPr>
              <a:t>Delivery Officer</a:t>
            </a:r>
          </a:p>
          <a:p>
            <a:pPr lvl="0" algn="ctr"/>
            <a:r>
              <a:rPr lang="en-US" sz="800" b="1">
                <a:solidFill>
                  <a:schemeClr val="tx1"/>
                </a:solidFill>
              </a:rPr>
              <a:t>Daniel Spencer</a:t>
            </a:r>
          </a:p>
        </p:txBody>
      </p:sp>
      <p:sp>
        <p:nvSpPr>
          <p:cNvPr id="305" name="Rounded Rectangle 304"/>
          <p:cNvSpPr/>
          <p:nvPr/>
        </p:nvSpPr>
        <p:spPr>
          <a:xfrm>
            <a:off x="10414312" y="3749351"/>
            <a:ext cx="1533952" cy="462527"/>
          </a:xfrm>
          <a:prstGeom prst="roundRect">
            <a:avLst/>
          </a:prstGeom>
          <a:solidFill>
            <a:srgbClr val="FFF7E1"/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800">
                <a:solidFill>
                  <a:schemeClr val="tx1"/>
                </a:solidFill>
              </a:rPr>
              <a:t>Delivery Officer</a:t>
            </a:r>
          </a:p>
          <a:p>
            <a:pPr lvl="0" algn="ctr"/>
            <a:r>
              <a:rPr lang="en-US" sz="800" b="1">
                <a:solidFill>
                  <a:schemeClr val="tx1"/>
                </a:solidFill>
              </a:rPr>
              <a:t>Anna Kennington</a:t>
            </a:r>
          </a:p>
        </p:txBody>
      </p:sp>
      <p:sp>
        <p:nvSpPr>
          <p:cNvPr id="306" name="Rounded Rectangle 305"/>
          <p:cNvSpPr/>
          <p:nvPr/>
        </p:nvSpPr>
        <p:spPr>
          <a:xfrm>
            <a:off x="10400298" y="4351880"/>
            <a:ext cx="1533952" cy="462527"/>
          </a:xfrm>
          <a:prstGeom prst="roundRect">
            <a:avLst/>
          </a:prstGeom>
          <a:solidFill>
            <a:srgbClr val="FFF7E1"/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800" dirty="0">
                <a:solidFill>
                  <a:schemeClr val="tx1"/>
                </a:solidFill>
              </a:rPr>
              <a:t>Apprentice</a:t>
            </a:r>
          </a:p>
          <a:p>
            <a:pPr lvl="0" algn="ctr"/>
            <a:r>
              <a:rPr lang="en-US" sz="800" dirty="0">
                <a:solidFill>
                  <a:srgbClr val="FF0000"/>
                </a:solidFill>
              </a:rPr>
              <a:t>Vacant</a:t>
            </a:r>
          </a:p>
        </p:txBody>
      </p:sp>
      <p:cxnSp>
        <p:nvCxnSpPr>
          <p:cNvPr id="314" name="Elbow Connector 313"/>
          <p:cNvCxnSpPr>
            <a:endCxn id="313" idx="0"/>
          </p:cNvCxnSpPr>
          <p:nvPr/>
        </p:nvCxnSpPr>
        <p:spPr>
          <a:xfrm rot="16200000" flipH="1">
            <a:off x="9795291" y="3151626"/>
            <a:ext cx="215728" cy="889958"/>
          </a:xfrm>
          <a:prstGeom prst="bentConnector3">
            <a:avLst>
              <a:gd name="adj1" fmla="val 50000"/>
            </a:avLst>
          </a:prstGeom>
          <a:ln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7" name="Elbow Connector 316"/>
          <p:cNvCxnSpPr>
            <a:endCxn id="313" idx="0"/>
          </p:cNvCxnSpPr>
          <p:nvPr/>
        </p:nvCxnSpPr>
        <p:spPr>
          <a:xfrm rot="5400000">
            <a:off x="10703207" y="3133669"/>
            <a:ext cx="215728" cy="925873"/>
          </a:xfrm>
          <a:prstGeom prst="bentConnector3">
            <a:avLst>
              <a:gd name="adj1" fmla="val 50000"/>
            </a:avLst>
          </a:prstGeom>
          <a:ln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Elbow Connector 341"/>
          <p:cNvCxnSpPr>
            <a:stCxn id="161" idx="2"/>
            <a:endCxn id="250" idx="0"/>
          </p:cNvCxnSpPr>
          <p:nvPr/>
        </p:nvCxnSpPr>
        <p:spPr>
          <a:xfrm rot="16200000" flipH="1">
            <a:off x="9088940" y="2329985"/>
            <a:ext cx="93331" cy="6921"/>
          </a:xfrm>
          <a:prstGeom prst="bentConnector3">
            <a:avLst>
              <a:gd name="adj1" fmla="val 50000"/>
            </a:avLst>
          </a:prstGeom>
          <a:ln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6" name="Rounded Rectangle 355"/>
          <p:cNvSpPr/>
          <p:nvPr/>
        </p:nvSpPr>
        <p:spPr>
          <a:xfrm>
            <a:off x="4208893" y="5599309"/>
            <a:ext cx="1844777" cy="553889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800" dirty="0">
                <a:solidFill>
                  <a:schemeClr val="tx1"/>
                </a:solidFill>
              </a:rPr>
              <a:t>Snr. Victim First Officer – CYP</a:t>
            </a:r>
          </a:p>
          <a:p>
            <a:pPr lvl="0" algn="ctr"/>
            <a:r>
              <a:rPr lang="en-US" sz="800" b="1" dirty="0" smtClean="0">
                <a:solidFill>
                  <a:schemeClr val="tx1"/>
                </a:solidFill>
              </a:rPr>
              <a:t>Dolly Ray</a:t>
            </a:r>
            <a:endParaRPr lang="en-US" sz="800" b="1" dirty="0">
              <a:solidFill>
                <a:schemeClr val="tx1"/>
              </a:solidFill>
            </a:endParaRPr>
          </a:p>
        </p:txBody>
      </p:sp>
      <p:cxnSp>
        <p:nvCxnSpPr>
          <p:cNvPr id="362" name="Elbow Connector 361"/>
          <p:cNvCxnSpPr>
            <a:stCxn id="10" idx="2"/>
            <a:endCxn id="134" idx="0"/>
          </p:cNvCxnSpPr>
          <p:nvPr/>
        </p:nvCxnSpPr>
        <p:spPr>
          <a:xfrm rot="16200000" flipH="1">
            <a:off x="5575198" y="1149136"/>
            <a:ext cx="330898" cy="8918"/>
          </a:xfrm>
          <a:prstGeom prst="bentConnector3">
            <a:avLst>
              <a:gd name="adj1" fmla="val 50000"/>
            </a:avLst>
          </a:prstGeom>
          <a:ln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1" name="Rounded Rectangle 380"/>
          <p:cNvSpPr/>
          <p:nvPr/>
        </p:nvSpPr>
        <p:spPr>
          <a:xfrm>
            <a:off x="1148703" y="5504529"/>
            <a:ext cx="1844777" cy="46351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800" dirty="0">
                <a:solidFill>
                  <a:schemeClr val="tx1"/>
                </a:solidFill>
              </a:rPr>
              <a:t>Victim First Officer x </a:t>
            </a:r>
            <a:r>
              <a:rPr lang="en-US" sz="800" dirty="0" smtClean="0">
                <a:solidFill>
                  <a:schemeClr val="tx1"/>
                </a:solidFill>
              </a:rPr>
              <a:t>2</a:t>
            </a:r>
            <a:endParaRPr lang="en-US" sz="800" dirty="0">
              <a:solidFill>
                <a:schemeClr val="tx1"/>
              </a:solidFill>
            </a:endParaRPr>
          </a:p>
          <a:p>
            <a:pPr lvl="0" algn="ctr"/>
            <a:r>
              <a:rPr lang="en-US" sz="800" b="1" dirty="0" smtClean="0">
                <a:solidFill>
                  <a:schemeClr val="tx1"/>
                </a:solidFill>
              </a:rPr>
              <a:t>Jamie Dewson</a:t>
            </a:r>
          </a:p>
          <a:p>
            <a:pPr lvl="0" algn="ctr"/>
            <a:r>
              <a:rPr lang="en-US" sz="800" b="1" dirty="0" smtClean="0">
                <a:solidFill>
                  <a:schemeClr val="tx1"/>
                </a:solidFill>
              </a:rPr>
              <a:t>Lucinda Stonell</a:t>
            </a:r>
            <a:endParaRPr lang="en-US" sz="800" b="1" dirty="0">
              <a:solidFill>
                <a:schemeClr val="tx1"/>
              </a:solidFill>
            </a:endParaRPr>
          </a:p>
        </p:txBody>
      </p:sp>
      <p:sp>
        <p:nvSpPr>
          <p:cNvPr id="384" name="Rounded Rectangle 383"/>
          <p:cNvSpPr/>
          <p:nvPr/>
        </p:nvSpPr>
        <p:spPr>
          <a:xfrm>
            <a:off x="96704" y="4952605"/>
            <a:ext cx="1844777" cy="46351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800" dirty="0">
                <a:solidFill>
                  <a:schemeClr val="tx1"/>
                </a:solidFill>
              </a:rPr>
              <a:t>Victim First Officer</a:t>
            </a:r>
          </a:p>
          <a:p>
            <a:pPr lvl="0" algn="ctr"/>
            <a:r>
              <a:rPr lang="en-GB" sz="8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Maria Bleda </a:t>
            </a:r>
            <a:r>
              <a:rPr lang="en-GB" sz="800" b="1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Arteaga</a:t>
            </a:r>
            <a:endParaRPr lang="en-US" sz="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91" name="Rounded Rectangle 390"/>
          <p:cNvSpPr/>
          <p:nvPr/>
        </p:nvSpPr>
        <p:spPr>
          <a:xfrm>
            <a:off x="2054610" y="4972146"/>
            <a:ext cx="1844777" cy="46351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800">
                <a:solidFill>
                  <a:schemeClr val="tx1"/>
                </a:solidFill>
              </a:rPr>
              <a:t>Victim First Officer</a:t>
            </a:r>
          </a:p>
          <a:p>
            <a:pPr lvl="0" algn="ctr"/>
            <a:r>
              <a:rPr lang="en-US" sz="800" b="1">
                <a:solidFill>
                  <a:schemeClr val="tx1"/>
                </a:solidFill>
              </a:rPr>
              <a:t>Esme Dunne</a:t>
            </a:r>
          </a:p>
        </p:txBody>
      </p:sp>
      <p:sp>
        <p:nvSpPr>
          <p:cNvPr id="392" name="Rounded Rectangle 391"/>
          <p:cNvSpPr/>
          <p:nvPr/>
        </p:nvSpPr>
        <p:spPr>
          <a:xfrm>
            <a:off x="1075630" y="6034390"/>
            <a:ext cx="2119854" cy="54944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800" dirty="0">
                <a:solidFill>
                  <a:schemeClr val="tx1"/>
                </a:solidFill>
              </a:rPr>
              <a:t>Victim First Data Quality &amp; Admin. Officer</a:t>
            </a:r>
          </a:p>
          <a:p>
            <a:pPr lvl="0" algn="ctr"/>
            <a:r>
              <a:rPr lang="en-US" sz="800" b="1" dirty="0" smtClean="0">
                <a:solidFill>
                  <a:schemeClr val="tx1"/>
                </a:solidFill>
              </a:rPr>
              <a:t>Isobel Doyle</a:t>
            </a:r>
            <a:endParaRPr lang="en-US" sz="800" b="1" dirty="0">
              <a:solidFill>
                <a:schemeClr val="tx1"/>
              </a:solidFill>
            </a:endParaRPr>
          </a:p>
        </p:txBody>
      </p:sp>
      <p:cxnSp>
        <p:nvCxnSpPr>
          <p:cNvPr id="405" name="Straight Arrow Connector 404"/>
          <p:cNvCxnSpPr/>
          <p:nvPr/>
        </p:nvCxnSpPr>
        <p:spPr>
          <a:xfrm flipH="1" flipV="1">
            <a:off x="4005907" y="5833581"/>
            <a:ext cx="202986" cy="1112"/>
          </a:xfrm>
          <a:prstGeom prst="straightConnector1">
            <a:avLst/>
          </a:prstGeom>
          <a:ln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0" name="Rounded Rectangle 409"/>
          <p:cNvSpPr/>
          <p:nvPr/>
        </p:nvSpPr>
        <p:spPr>
          <a:xfrm>
            <a:off x="6113922" y="5564423"/>
            <a:ext cx="1844777" cy="553889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800">
                <a:solidFill>
                  <a:schemeClr val="tx1"/>
                </a:solidFill>
              </a:rPr>
              <a:t>Snr. Victim First Officer – DA</a:t>
            </a:r>
          </a:p>
          <a:p>
            <a:pPr lvl="0" algn="ctr"/>
            <a:r>
              <a:rPr lang="en-US" sz="800" b="1">
                <a:solidFill>
                  <a:schemeClr val="tx1"/>
                </a:solidFill>
              </a:rPr>
              <a:t>Nazia Ahmed</a:t>
            </a:r>
          </a:p>
        </p:txBody>
      </p:sp>
      <p:sp>
        <p:nvSpPr>
          <p:cNvPr id="435" name="Rectangle 434"/>
          <p:cNvSpPr/>
          <p:nvPr/>
        </p:nvSpPr>
        <p:spPr>
          <a:xfrm>
            <a:off x="8138776" y="4989359"/>
            <a:ext cx="3935264" cy="1783410"/>
          </a:xfrm>
          <a:prstGeom prst="rect">
            <a:avLst/>
          </a:prstGeom>
          <a:solidFill>
            <a:schemeClr val="bg1"/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6" name="Rounded Rectangle 435"/>
          <p:cNvSpPr/>
          <p:nvPr/>
        </p:nvSpPr>
        <p:spPr>
          <a:xfrm>
            <a:off x="8182848" y="5608862"/>
            <a:ext cx="1844777" cy="46351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800">
                <a:solidFill>
                  <a:schemeClr val="tx1"/>
                </a:solidFill>
              </a:rPr>
              <a:t>Victim First Officer</a:t>
            </a:r>
          </a:p>
          <a:p>
            <a:pPr lvl="0" algn="ctr"/>
            <a:r>
              <a:rPr lang="en-US" sz="800" b="1">
                <a:solidFill>
                  <a:schemeClr val="tx1"/>
                </a:solidFill>
              </a:rPr>
              <a:t>Sarah Swell</a:t>
            </a:r>
          </a:p>
        </p:txBody>
      </p:sp>
      <p:sp>
        <p:nvSpPr>
          <p:cNvPr id="437" name="Rounded Rectangle 436"/>
          <p:cNvSpPr/>
          <p:nvPr/>
        </p:nvSpPr>
        <p:spPr>
          <a:xfrm>
            <a:off x="8182849" y="5057398"/>
            <a:ext cx="1844777" cy="46351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800" dirty="0">
                <a:solidFill>
                  <a:schemeClr val="tx1"/>
                </a:solidFill>
              </a:rPr>
              <a:t>Victim First Officer</a:t>
            </a:r>
          </a:p>
          <a:p>
            <a:pPr lvl="0" algn="ctr"/>
            <a:r>
              <a:rPr lang="en-US" sz="800" b="1" dirty="0" smtClean="0">
                <a:solidFill>
                  <a:srgbClr val="FF0000"/>
                </a:solidFill>
              </a:rPr>
              <a:t>Vacant</a:t>
            </a:r>
            <a:endParaRPr lang="en-US" sz="800" b="1" dirty="0">
              <a:solidFill>
                <a:srgbClr val="FF0000"/>
              </a:solidFill>
            </a:endParaRPr>
          </a:p>
        </p:txBody>
      </p:sp>
      <p:sp>
        <p:nvSpPr>
          <p:cNvPr id="438" name="Rounded Rectangle 437"/>
          <p:cNvSpPr/>
          <p:nvPr/>
        </p:nvSpPr>
        <p:spPr>
          <a:xfrm>
            <a:off x="10153639" y="5608862"/>
            <a:ext cx="1844777" cy="46351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800">
                <a:solidFill>
                  <a:schemeClr val="tx1"/>
                </a:solidFill>
              </a:rPr>
              <a:t>Victim First Officer</a:t>
            </a:r>
          </a:p>
          <a:p>
            <a:pPr lvl="0" algn="ctr"/>
            <a:r>
              <a:rPr lang="en-US" sz="800" b="1">
                <a:solidFill>
                  <a:schemeClr val="tx1"/>
                </a:solidFill>
              </a:rPr>
              <a:t>Jay Ellams</a:t>
            </a:r>
          </a:p>
        </p:txBody>
      </p:sp>
      <p:sp>
        <p:nvSpPr>
          <p:cNvPr id="439" name="Rounded Rectangle 438"/>
          <p:cNvSpPr/>
          <p:nvPr/>
        </p:nvSpPr>
        <p:spPr>
          <a:xfrm>
            <a:off x="10140755" y="5076939"/>
            <a:ext cx="1844777" cy="46351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800" dirty="0">
                <a:solidFill>
                  <a:schemeClr val="tx1"/>
                </a:solidFill>
              </a:rPr>
              <a:t>Victim First Officer</a:t>
            </a:r>
          </a:p>
          <a:p>
            <a:pPr lvl="0" algn="ctr"/>
            <a:r>
              <a:rPr lang="en-US" sz="800" b="1" dirty="0" smtClean="0">
                <a:solidFill>
                  <a:srgbClr val="FF0000"/>
                </a:solidFill>
              </a:rPr>
              <a:t>Vacant</a:t>
            </a:r>
            <a:endParaRPr lang="en-US" sz="800" b="1" dirty="0">
              <a:solidFill>
                <a:srgbClr val="FF0000"/>
              </a:solidFill>
            </a:endParaRPr>
          </a:p>
        </p:txBody>
      </p:sp>
      <p:sp>
        <p:nvSpPr>
          <p:cNvPr id="450" name="Rounded Rectangle 449"/>
          <p:cNvSpPr/>
          <p:nvPr/>
        </p:nvSpPr>
        <p:spPr>
          <a:xfrm>
            <a:off x="9056433" y="6204466"/>
            <a:ext cx="1844777" cy="46351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800" dirty="0">
                <a:solidFill>
                  <a:schemeClr val="tx1"/>
                </a:solidFill>
              </a:rPr>
              <a:t>Victim First Officer</a:t>
            </a:r>
          </a:p>
          <a:p>
            <a:pPr lvl="0" algn="ctr"/>
            <a:r>
              <a:rPr lang="en-US" sz="800" b="1" dirty="0" smtClean="0">
                <a:solidFill>
                  <a:srgbClr val="FF0000"/>
                </a:solidFill>
              </a:rPr>
              <a:t>Vacant</a:t>
            </a:r>
            <a:endParaRPr lang="en-US" sz="800" b="1" dirty="0">
              <a:solidFill>
                <a:srgbClr val="FF0000"/>
              </a:solidFill>
            </a:endParaRPr>
          </a:p>
        </p:txBody>
      </p:sp>
      <p:sp>
        <p:nvSpPr>
          <p:cNvPr id="96" name="Rounded Rectangle 95"/>
          <p:cNvSpPr/>
          <p:nvPr/>
        </p:nvSpPr>
        <p:spPr>
          <a:xfrm>
            <a:off x="6506338" y="3050486"/>
            <a:ext cx="1461943" cy="462527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800" dirty="0" smtClean="0">
                <a:solidFill>
                  <a:schemeClr val="tx1"/>
                </a:solidFill>
              </a:rPr>
              <a:t>TV Criminal Justice Board Programme Manager</a:t>
            </a:r>
            <a:endParaRPr lang="en-US" sz="800" dirty="0">
              <a:solidFill>
                <a:schemeClr val="tx1"/>
              </a:solidFill>
            </a:endParaRPr>
          </a:p>
          <a:p>
            <a:pPr lvl="0" algn="ctr"/>
            <a:r>
              <a:rPr lang="en-US" sz="800" b="1" dirty="0" smtClean="0">
                <a:solidFill>
                  <a:schemeClr val="tx1"/>
                </a:solidFill>
              </a:rPr>
              <a:t>Paul Powell</a:t>
            </a:r>
            <a:endParaRPr lang="en-US" sz="800" b="1" dirty="0">
              <a:solidFill>
                <a:schemeClr val="tx1"/>
              </a:solidFill>
            </a:endParaRPr>
          </a:p>
        </p:txBody>
      </p:sp>
      <p:sp>
        <p:nvSpPr>
          <p:cNvPr id="98" name="Rounded Rectangle 97"/>
          <p:cNvSpPr/>
          <p:nvPr/>
        </p:nvSpPr>
        <p:spPr>
          <a:xfrm>
            <a:off x="6505009" y="3614683"/>
            <a:ext cx="1461943" cy="462527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800" dirty="0" smtClean="0">
                <a:solidFill>
                  <a:schemeClr val="tx1"/>
                </a:solidFill>
              </a:rPr>
              <a:t>Business Change PM – Education 12m FTC</a:t>
            </a:r>
            <a:endParaRPr lang="en-US" sz="800" dirty="0">
              <a:solidFill>
                <a:schemeClr val="tx1"/>
              </a:solidFill>
            </a:endParaRPr>
          </a:p>
          <a:p>
            <a:pPr lvl="0" algn="ctr"/>
            <a:r>
              <a:rPr lang="en-US" sz="800" b="1" dirty="0" smtClean="0">
                <a:solidFill>
                  <a:schemeClr val="tx1"/>
                </a:solidFill>
              </a:rPr>
              <a:t>Alex McSweeney</a:t>
            </a:r>
            <a:endParaRPr lang="en-US" sz="800" b="1" dirty="0">
              <a:solidFill>
                <a:schemeClr val="tx1"/>
              </a:solidFill>
            </a:endParaRPr>
          </a:p>
        </p:txBody>
      </p:sp>
      <p:cxnSp>
        <p:nvCxnSpPr>
          <p:cNvPr id="104" name="Elbow Connector 103"/>
          <p:cNvCxnSpPr>
            <a:stCxn id="219" idx="1"/>
            <a:endCxn id="98" idx="1"/>
          </p:cNvCxnSpPr>
          <p:nvPr/>
        </p:nvCxnSpPr>
        <p:spPr>
          <a:xfrm rot="10800000" flipH="1" flipV="1">
            <a:off x="6491055" y="2149875"/>
            <a:ext cx="13953" cy="1696072"/>
          </a:xfrm>
          <a:prstGeom prst="bentConnector3">
            <a:avLst>
              <a:gd name="adj1" fmla="val -1638357"/>
            </a:avLst>
          </a:prstGeom>
          <a:ln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14" name="Rounded Rectangle 113"/>
          <p:cNvSpPr/>
          <p:nvPr/>
        </p:nvSpPr>
        <p:spPr>
          <a:xfrm>
            <a:off x="1613634" y="3044008"/>
            <a:ext cx="1242553" cy="478486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800" dirty="0">
                <a:solidFill>
                  <a:schemeClr val="tx1"/>
                </a:solidFill>
              </a:rPr>
              <a:t>Finance </a:t>
            </a:r>
            <a:r>
              <a:rPr lang="en-US" sz="800" dirty="0" smtClean="0">
                <a:solidFill>
                  <a:schemeClr val="tx1"/>
                </a:solidFill>
              </a:rPr>
              <a:t>Officer</a:t>
            </a:r>
          </a:p>
          <a:p>
            <a:pPr lvl="0" algn="ctr"/>
            <a:r>
              <a:rPr lang="en-US" sz="800" b="1" dirty="0" smtClean="0">
                <a:solidFill>
                  <a:schemeClr val="tx1"/>
                </a:solidFill>
              </a:rPr>
              <a:t>Sophie Bradford</a:t>
            </a:r>
            <a:endParaRPr lang="en-US" sz="800" b="1" dirty="0">
              <a:solidFill>
                <a:schemeClr val="tx1"/>
              </a:solidFill>
            </a:endParaRPr>
          </a:p>
          <a:p>
            <a:pPr lvl="0" algn="ctr"/>
            <a:r>
              <a:rPr lang="en-US" sz="800" b="1" dirty="0" smtClean="0">
                <a:solidFill>
                  <a:schemeClr val="tx1"/>
                </a:solidFill>
              </a:rPr>
              <a:t>Apprentice  (May 25)</a:t>
            </a:r>
            <a:endParaRPr lang="en-US" sz="800" b="1" dirty="0">
              <a:solidFill>
                <a:schemeClr val="tx1"/>
              </a:solidFill>
            </a:endParaRPr>
          </a:p>
        </p:txBody>
      </p:sp>
      <p:cxnSp>
        <p:nvCxnSpPr>
          <p:cNvPr id="34" name="Straight Arrow Connector 33"/>
          <p:cNvCxnSpPr>
            <a:endCxn id="222" idx="1"/>
          </p:cNvCxnSpPr>
          <p:nvPr/>
        </p:nvCxnSpPr>
        <p:spPr>
          <a:xfrm>
            <a:off x="6341742" y="2749959"/>
            <a:ext cx="152144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endCxn id="96" idx="1"/>
          </p:cNvCxnSpPr>
          <p:nvPr/>
        </p:nvCxnSpPr>
        <p:spPr>
          <a:xfrm flipV="1">
            <a:off x="6341742" y="3281750"/>
            <a:ext cx="164596" cy="30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>
            <a:off x="27002" y="3268270"/>
            <a:ext cx="21840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01" name="Rounded Rectangle 200"/>
          <p:cNvSpPr/>
          <p:nvPr/>
        </p:nvSpPr>
        <p:spPr>
          <a:xfrm>
            <a:off x="1608042" y="1870724"/>
            <a:ext cx="1266755" cy="478486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800" dirty="0">
                <a:solidFill>
                  <a:schemeClr val="tx1"/>
                </a:solidFill>
              </a:rPr>
              <a:t>Snr. Ass. Accountant</a:t>
            </a:r>
          </a:p>
          <a:p>
            <a:pPr lvl="0" algn="ctr"/>
            <a:r>
              <a:rPr lang="en-US" sz="800" b="1" dirty="0">
                <a:solidFill>
                  <a:schemeClr val="tx1"/>
                </a:solidFill>
              </a:rPr>
              <a:t>Becky Collins</a:t>
            </a:r>
          </a:p>
          <a:p>
            <a:pPr lvl="0" algn="ctr"/>
            <a:endParaRPr lang="en-US" sz="800" b="1" dirty="0">
              <a:solidFill>
                <a:schemeClr val="tx1"/>
              </a:solidFill>
            </a:endParaRPr>
          </a:p>
        </p:txBody>
      </p:sp>
      <p:cxnSp>
        <p:nvCxnSpPr>
          <p:cNvPr id="169" name="Straight Connector 168"/>
          <p:cNvCxnSpPr>
            <a:stCxn id="41" idx="3"/>
            <a:endCxn id="41" idx="3"/>
          </p:cNvCxnSpPr>
          <p:nvPr/>
        </p:nvCxnSpPr>
        <p:spPr>
          <a:xfrm>
            <a:off x="1342048" y="2037141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Elbow Connector 99"/>
          <p:cNvCxnSpPr>
            <a:cxnSpLocks/>
          </p:cNvCxnSpPr>
          <p:nvPr/>
        </p:nvCxnSpPr>
        <p:spPr>
          <a:xfrm rot="5400000">
            <a:off x="770164" y="2607389"/>
            <a:ext cx="1215263" cy="106499"/>
          </a:xfrm>
          <a:prstGeom prst="bentConnector2">
            <a:avLst/>
          </a:prstGeom>
          <a:ln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1458729" y="2047537"/>
            <a:ext cx="0" cy="635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458729" y="2047537"/>
            <a:ext cx="721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78" idx="1"/>
            <a:endCxn id="78" idx="1"/>
          </p:cNvCxnSpPr>
          <p:nvPr/>
        </p:nvCxnSpPr>
        <p:spPr>
          <a:xfrm>
            <a:off x="1614997" y="2704283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78" idx="1"/>
            <a:endCxn id="78" idx="1"/>
          </p:cNvCxnSpPr>
          <p:nvPr/>
        </p:nvCxnSpPr>
        <p:spPr>
          <a:xfrm>
            <a:off x="1614997" y="2704283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Arrow Connector 125"/>
          <p:cNvCxnSpPr/>
          <p:nvPr/>
        </p:nvCxnSpPr>
        <p:spPr>
          <a:xfrm flipH="1" flipV="1">
            <a:off x="1441897" y="2708701"/>
            <a:ext cx="173279" cy="1112"/>
          </a:xfrm>
          <a:prstGeom prst="straightConnector1">
            <a:avLst/>
          </a:prstGeom>
          <a:ln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Arrow Connector 137"/>
          <p:cNvCxnSpPr/>
          <p:nvPr/>
        </p:nvCxnSpPr>
        <p:spPr>
          <a:xfrm flipH="1" flipV="1">
            <a:off x="1479514" y="3269392"/>
            <a:ext cx="173279" cy="1112"/>
          </a:xfrm>
          <a:prstGeom prst="straightConnector1">
            <a:avLst/>
          </a:prstGeom>
          <a:ln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Arrow Connector 143"/>
          <p:cNvCxnSpPr/>
          <p:nvPr/>
        </p:nvCxnSpPr>
        <p:spPr>
          <a:xfrm flipH="1" flipV="1">
            <a:off x="1431045" y="2067591"/>
            <a:ext cx="173279" cy="1112"/>
          </a:xfrm>
          <a:prstGeom prst="straightConnector1">
            <a:avLst/>
          </a:prstGeom>
          <a:ln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6657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55721c9e-a037-4635-8c48-d22335a9f7a6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D65F947C76351409F999A5FA342E7DA" ma:contentTypeVersion="18" ma:contentTypeDescription="Create a new document." ma:contentTypeScope="" ma:versionID="7c156be82da5e493f377a8bbd4fb5f43">
  <xsd:schema xmlns:xsd="http://www.w3.org/2001/XMLSchema" xmlns:xs="http://www.w3.org/2001/XMLSchema" xmlns:p="http://schemas.microsoft.com/office/2006/metadata/properties" xmlns:ns3="1ae442b3-c55c-4ced-96bb-9f7a27f51b46" xmlns:ns4="55721c9e-a037-4635-8c48-d22335a9f7a6" targetNamespace="http://schemas.microsoft.com/office/2006/metadata/properties" ma:root="true" ma:fieldsID="ad17fbba5b11efd9e2141d0e8e3ca72d" ns3:_="" ns4:_="">
    <xsd:import namespace="1ae442b3-c55c-4ced-96bb-9f7a27f51b46"/>
    <xsd:import namespace="55721c9e-a037-4635-8c48-d22335a9f7a6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  <xsd:element ref="ns4:MediaServiceOCR" minOccurs="0"/>
                <xsd:element ref="ns4:MediaLengthInSeconds" minOccurs="0"/>
                <xsd:element ref="ns4:_activity" minOccurs="0"/>
                <xsd:element ref="ns4:MediaServiceLocation" minOccurs="0"/>
                <xsd:element ref="ns4:MediaServiceObjectDetectorVersions" minOccurs="0"/>
                <xsd:element ref="ns4:MediaServiceSystemTags" minOccurs="0"/>
                <xsd:element ref="ns4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e442b3-c55c-4ced-96bb-9f7a27f51b4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5721c9e-a037-4635-8c48-d22335a9f7a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_activity" ma:index="21" nillable="true" ma:displayName="_activity" ma:hidden="true" ma:internalName="_activity">
      <xsd:simpleType>
        <xsd:restriction base="dms:Note"/>
      </xsd:simpleType>
    </xsd:element>
    <xsd:element name="MediaServiceLocation" ma:index="22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4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E0F5FE4-5916-465C-97FC-845B0ABF610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296E3F4-F322-4014-83F4-AD5BB43FAE89}">
  <ds:schemaRefs>
    <ds:schemaRef ds:uri="http://purl.org/dc/elements/1.1/"/>
    <ds:schemaRef ds:uri="http://schemas.microsoft.com/office/2006/metadata/properties"/>
    <ds:schemaRef ds:uri="55721c9e-a037-4635-8c48-d22335a9f7a6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1ae442b3-c55c-4ced-96bb-9f7a27f51b46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E24FEE5D-90CD-4547-A1ED-FABB83DFBCB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ae442b3-c55c-4ced-96bb-9f7a27f51b46"/>
    <ds:schemaRef ds:uri="55721c9e-a037-4635-8c48-d22335a9f7a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333</Words>
  <Application>Microsoft Office PowerPoint</Application>
  <PresentationFormat>Widescreen</PresentationFormat>
  <Paragraphs>107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SERIP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Westall, Caroline (C5834)</dc:creator>
  <cp:lastModifiedBy>Sellwood, Ashley (C0500)</cp:lastModifiedBy>
  <cp:revision>16</cp:revision>
  <cp:lastPrinted>2025-03-27T10:23:33Z</cp:lastPrinted>
  <dcterms:created xsi:type="dcterms:W3CDTF">2024-09-27T08:42:44Z</dcterms:created>
  <dcterms:modified xsi:type="dcterms:W3CDTF">2025-05-01T13:24:08Z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0x0101008D65F947C76351409F999A5FA342E7DA</vt:lpwstr>
  </property>
</Properties>
</file>