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15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36F4B"/>
    <a:srgbClr val="6469CD"/>
    <a:srgbClr val="1B22B9"/>
    <a:srgbClr val="009866"/>
    <a:srgbClr val="B4EDC9"/>
    <a:srgbClr val="00D68F"/>
    <a:srgbClr val="16468F"/>
    <a:srgbClr val="B5EEED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0962" autoAdjust="0"/>
  </p:normalViewPr>
  <p:slideViewPr>
    <p:cSldViewPr snapToGrid="0">
      <p:cViewPr varScale="1">
        <p:scale>
          <a:sx n="87" d="100"/>
          <a:sy n="87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285403E4-B9BF-4F17-AD08-819EFF0F83CE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8427C13F-E535-4A15-AF8F-BEA323E3FD2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1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Measure 1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: Data from CCMT Workforce Planning Dashboard</a:t>
            </a:r>
            <a:endParaRPr lang="en-GB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Measure 2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: Data from CCMT Workforce Planning Dashboard</a:t>
            </a:r>
            <a:endParaRPr lang="en-GB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Measure 3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: Data from CCMT Workforce Planning Dashboard</a:t>
            </a:r>
            <a:endParaRPr lang="en-GB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Measure 4: Data from CCMT Workforce Planning Dashboard</a:t>
            </a:r>
            <a:endParaRPr lang="en-GB" dirty="0" smtClean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Measure </a:t>
            </a:r>
            <a:r>
              <a:rPr lang="en-GB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5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: Data from CCMT Workforce Planning Dashboard</a:t>
            </a:r>
            <a:endParaRPr lang="en-GB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Measure 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6: Data from CCMT Workforce Planning Dashboard</a:t>
            </a:r>
            <a:endParaRPr lang="en-GB" b="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Measure 7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: Data from PeopleSoft</a:t>
            </a:r>
            <a:endParaRPr lang="en-GB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fontAlgn="base">
              <a:defRPr/>
            </a:pPr>
            <a:r>
              <a:rPr lang="en-GB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Measure 8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: Data from CCMT Workforce Planning Dashboard</a:t>
            </a:r>
          </a:p>
          <a:p>
            <a:pPr fontAlgn="base">
              <a:defRPr/>
            </a:pPr>
            <a:endParaRPr lang="en-GB" b="1" dirty="0" smtClean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fontAlgn="base">
              <a:defRPr/>
            </a:pPr>
            <a:r>
              <a:rPr lang="en-GB" b="1" dirty="0" err="1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Recup</a:t>
            </a:r>
            <a:r>
              <a:rPr lang="en-GB" b="1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 &gt;6 months: Regression but</a:t>
            </a:r>
            <a:r>
              <a:rPr lang="en-GB" b="1" baseline="0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 only by 1 person</a:t>
            </a:r>
            <a:endParaRPr lang="en-GB" b="1" dirty="0" smtClean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7C13F-E535-4A15-AF8F-BEA323E3FD2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97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1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63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62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277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17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20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3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74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80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08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6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77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3D487-FCBF-4267-887D-DF249578975D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FAADE-8D7E-40E9-B4D2-6E257869FA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3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6456" y="141736"/>
            <a:ext cx="8950548" cy="36221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2000" b="1" dirty="0">
                <a:solidFill>
                  <a:srgbClr val="1B22B9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Valuing Our People 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22B9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– key indicators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B22B9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91" y="22360"/>
            <a:ext cx="628456" cy="647712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304327"/>
              </p:ext>
            </p:extLst>
          </p:nvPr>
        </p:nvGraphicFramePr>
        <p:xfrm>
          <a:off x="58090" y="704112"/>
          <a:ext cx="12038115" cy="6047466"/>
        </p:xfrm>
        <a:graphic>
          <a:graphicData uri="http://schemas.openxmlformats.org/drawingml/2006/table">
            <a:tbl>
              <a:tblPr/>
              <a:tblGrid>
                <a:gridCol w="3429693">
                  <a:extLst>
                    <a:ext uri="{9D8B030D-6E8A-4147-A177-3AD203B41FA5}">
                      <a16:colId xmlns:a16="http://schemas.microsoft.com/office/drawing/2014/main" val="317038708"/>
                    </a:ext>
                  </a:extLst>
                </a:gridCol>
                <a:gridCol w="3709851">
                  <a:extLst>
                    <a:ext uri="{9D8B030D-6E8A-4147-A177-3AD203B41FA5}">
                      <a16:colId xmlns:a16="http://schemas.microsoft.com/office/drawing/2014/main" val="1587396932"/>
                    </a:ext>
                  </a:extLst>
                </a:gridCol>
                <a:gridCol w="3650597">
                  <a:extLst>
                    <a:ext uri="{9D8B030D-6E8A-4147-A177-3AD203B41FA5}">
                      <a16:colId xmlns:a16="http://schemas.microsoft.com/office/drawing/2014/main" val="743007064"/>
                    </a:ext>
                  </a:extLst>
                </a:gridCol>
                <a:gridCol w="1247974">
                  <a:extLst>
                    <a:ext uri="{9D8B030D-6E8A-4147-A177-3AD203B41FA5}">
                      <a16:colId xmlns:a16="http://schemas.microsoft.com/office/drawing/2014/main" val="708047529"/>
                    </a:ext>
                  </a:extLst>
                </a:gridCol>
              </a:tblGrid>
              <a:tr h="78505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Measure of Success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6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 2024/25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6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Change from last Year/Quarter</a:t>
                      </a:r>
                      <a:endParaRPr lang="en-GB" sz="1500" b="1" i="0" u="none" strike="noStrike" dirty="0">
                        <a:solidFill>
                          <a:schemeClr val="bg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6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Regression,</a:t>
                      </a:r>
                      <a:r>
                        <a:rPr lang="en-GB" sz="15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Static or Progression</a:t>
                      </a:r>
                      <a:endParaRPr lang="en-GB" sz="1500" b="1" i="0" u="none" strike="noStrike" dirty="0">
                        <a:solidFill>
                          <a:schemeClr val="bg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6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261673"/>
                  </a:ext>
                </a:extLst>
              </a:tr>
              <a:tr h="1211160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Reduce police staff vacancy factor, focusing on high risk operational areas, particularly Contact Management, Detention Officers, PCSOs and Forensics teams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Contact Management (Police Staff) variance: 11.47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Detention Officer variance: -12.52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PCSO variance: -30.21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CSI (all roles) variance: -2.77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 2023/24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Contact Management (Police Staff) variance: -66.38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Detention Officer variance: -9.14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PCSO variance: -80.86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CSI (all roles) variance: -10.68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Progression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13445"/>
                  </a:ext>
                </a:extLst>
              </a:tr>
              <a:tr h="658249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Ensure the Police officer strength meets end of </a:t>
                      </a:r>
                    </a:p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year budget and establishment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End of year establishment: 4593</a:t>
                      </a:r>
                    </a:p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Current actuals: 4631.91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2023/24 End of year establishment: 4657</a:t>
                      </a:r>
                    </a:p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</a:t>
                      </a: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2023 actual: 4662.04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Progression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100478"/>
                  </a:ext>
                </a:extLst>
              </a:tr>
              <a:tr h="556477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Track Neighbourhood officer strength against </a:t>
                      </a:r>
                    </a:p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delivery timeline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Current Neighbourhood actuals: 275.58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FTE</a:t>
                      </a:r>
                      <a:endParaRPr lang="en-GB" sz="1200" dirty="0" smtClean="0">
                        <a:solidFill>
                          <a:schemeClr val="tx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 2023/24 actual: 217.28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FTE</a:t>
                      </a:r>
                      <a:endParaRPr lang="en-GB" sz="1200" dirty="0" smtClean="0">
                        <a:solidFill>
                          <a:schemeClr val="tx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Progression</a:t>
                      </a:r>
                      <a:endParaRPr lang="en-GB" sz="1200" dirty="0" smtClean="0">
                        <a:solidFill>
                          <a:schemeClr val="tx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802272"/>
                  </a:ext>
                </a:extLst>
              </a:tr>
              <a:tr h="587535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Reduce avoidable attrition by 1% for police </a:t>
                      </a:r>
                    </a:p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officers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Avoidable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attrition Mar 25: 5.6%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2023/24: 7.4%</a:t>
                      </a:r>
                      <a:endParaRPr lang="en-GB" sz="1200" b="0" kern="1200" dirty="0" smtClean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Progression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9914"/>
                  </a:ext>
                </a:extLst>
              </a:tr>
              <a:tr h="551058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Reduce avoidable attrition for police staff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Avoidable attrition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Mar 25: 7.4%</a:t>
                      </a:r>
                      <a:endParaRPr lang="en-GB" sz="1200" b="0" kern="1200" dirty="0" smtClean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2023/24: 8.8%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Progression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357082"/>
                  </a:ext>
                </a:extLst>
              </a:tr>
              <a:tr h="5129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Meet end of year Specials target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of 238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Specials actual: 194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</a:t>
                      </a: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2023/24: 184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Progression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05784"/>
                  </a:ext>
                </a:extLst>
              </a:tr>
              <a:tr h="621604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Reduce overall sickness levels, with a focus on </a:t>
                      </a:r>
                    </a:p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psychological sickness 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Sickness occurrences Q4: 3,131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Total occurrences of psychological sickness Q4: 286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Sickness occurrences Q4 2023/24: 2,773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Total occurrences of psych sickness Q4 23/24: 287</a:t>
                      </a:r>
                      <a:endParaRPr lang="en-GB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Regression</a:t>
                      </a:r>
                      <a:endParaRPr lang="en-GB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92126"/>
                  </a:ext>
                </a:extLst>
              </a:tr>
              <a:tr h="563346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Reduce the number of officers who are </a:t>
                      </a:r>
                    </a:p>
                    <a:p>
                      <a:pPr lvl="0" algn="ctr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recuperative for over 6 months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Police Officers on recuperative duties for over 6 months in Q4: 79</a:t>
                      </a:r>
                      <a:endParaRPr lang="en-GB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Q4 2023/24: 78</a:t>
                      </a:r>
                      <a:endParaRPr lang="en-GB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Regression</a:t>
                      </a:r>
                      <a:endParaRPr lang="en-GB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584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93238" y="115383"/>
            <a:ext cx="1598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Last </a:t>
            </a:r>
            <a:r>
              <a:rPr lang="en-GB" sz="1200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Updated: </a:t>
            </a:r>
            <a:r>
              <a:rPr lang="en-GB" sz="1200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08/05/2025</a:t>
            </a:r>
            <a:endParaRPr lang="en-GB" sz="1200" dirty="0" smtClean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GB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4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7850" y="60033"/>
            <a:ext cx="39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7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18715B3-27D0-485D-B3B4-F5C202B4FA14}" vid="{34C89441-2CE2-45BB-9678-537BC1AF7F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cdc3dea-fca9-4866-96b5-b0057c6ad68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8163BD147323429D055EBF9B56CB10" ma:contentTypeVersion="16" ma:contentTypeDescription="Create a new document." ma:contentTypeScope="" ma:versionID="d35990121628e0872c52042d1f2fe4c7">
  <xsd:schema xmlns:xsd="http://www.w3.org/2001/XMLSchema" xmlns:xs="http://www.w3.org/2001/XMLSchema" xmlns:p="http://schemas.microsoft.com/office/2006/metadata/properties" xmlns:ns3="acdc3dea-fca9-4866-96b5-b0057c6ad687" xmlns:ns4="5c96eb98-2194-46b6-87ea-0676ff91b2aa" targetNamespace="http://schemas.microsoft.com/office/2006/metadata/properties" ma:root="true" ma:fieldsID="73527397d6343abf513036241359792a" ns3:_="" ns4:_="">
    <xsd:import namespace="acdc3dea-fca9-4866-96b5-b0057c6ad687"/>
    <xsd:import namespace="5c96eb98-2194-46b6-87ea-0676ff91b2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dc3dea-fca9-4866-96b5-b0057c6ad6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6eb98-2194-46b6-87ea-0676ff91b2a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5152C8-077C-4991-A06F-41C441B2DD5B}">
  <ds:schemaRefs>
    <ds:schemaRef ds:uri="http://schemas.microsoft.com/office/2006/metadata/properties"/>
    <ds:schemaRef ds:uri="5c96eb98-2194-46b6-87ea-0676ff91b2a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cdc3dea-fca9-4866-96b5-b0057c6ad687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AA095B-3FFC-4BFE-AF3E-74B902D20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B6AA4F-C4FB-4657-A3E4-55A1097D1F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dc3dea-fca9-4866-96b5-b0057c6ad687"/>
    <ds:schemaRef ds:uri="5c96eb98-2194-46b6-87ea-0676ff91b2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66907</TotalTime>
  <Words>379</Words>
  <Application>Microsoft Office PowerPoint</Application>
  <PresentationFormat>Widescreen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>Hampshire Constabulary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Shayler Lauren (C4608)</dc:creator>
  <cp:lastModifiedBy>Cheung, Aaron (C2101)</cp:lastModifiedBy>
  <cp:revision>1116</cp:revision>
  <cp:lastPrinted>2021-05-03T12:19:16Z</cp:lastPrinted>
  <dcterms:created xsi:type="dcterms:W3CDTF">2020-04-20T13:58:00Z</dcterms:created>
  <dcterms:modified xsi:type="dcterms:W3CDTF">2025-05-08T08:29:10Z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0x010100EB8163BD147323429D055EBF9B56CB10</vt:lpwstr>
  </property>
</Properties>
</file>