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E1"/>
    <a:srgbClr val="FBE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6792D4-39C1-511A-26A0-312FC2264613}" v="1" dt="2025-02-20T16:09:11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rmston, Gillian (C5359)" userId="S::gillian.ormston@thamesvalley.police.uk::c2410321-1b56-4384-8876-19346cabba64" providerId="AD" clId="Web-{B36792D4-39C1-511A-26A0-312FC2264613}"/>
    <pc:docChg chg="modSld">
      <pc:chgData name="Ormston, Gillian (C5359)" userId="S::gillian.ormston@thamesvalley.police.uk::c2410321-1b56-4384-8876-19346cabba64" providerId="AD" clId="Web-{B36792D4-39C1-511A-26A0-312FC2264613}" dt="2025-02-20T16:09:11.578" v="0" actId="1076"/>
      <pc:docMkLst>
        <pc:docMk/>
      </pc:docMkLst>
      <pc:sldChg chg="modSp">
        <pc:chgData name="Ormston, Gillian (C5359)" userId="S::gillian.ormston@thamesvalley.police.uk::c2410321-1b56-4384-8876-19346cabba64" providerId="AD" clId="Web-{B36792D4-39C1-511A-26A0-312FC2264613}" dt="2025-02-20T16:09:11.578" v="0" actId="1076"/>
        <pc:sldMkLst>
          <pc:docMk/>
          <pc:sldMk cId="1786657612" sldId="258"/>
        </pc:sldMkLst>
        <pc:cxnChg chg="mod">
          <ac:chgData name="Ormston, Gillian (C5359)" userId="S::gillian.ormston@thamesvalley.police.uk::c2410321-1b56-4384-8876-19346cabba64" providerId="AD" clId="Web-{B36792D4-39C1-511A-26A0-312FC2264613}" dt="2025-02-20T16:09:11.578" v="0" actId="1076"/>
          <ac:cxnSpMkLst>
            <pc:docMk/>
            <pc:sldMk cId="1786657612" sldId="258"/>
            <ac:cxnSpMk id="203" creationId="{00000000-0000-0000-0000-000000000000}"/>
          </ac:cxnSpMkLst>
        </pc:cxnChg>
      </pc:sldChg>
    </pc:docChg>
  </pc:docChgLst>
  <pc:docChgLst>
    <pc:chgData name="Walsh, Catarina (C2567)" userId="S::catarina.walsh@thamesvalley.police.uk::7fd39ffc-42ac-40f6-8763-700d4867bc51" providerId="AD" clId="Web-{71DA9E1D-42FE-D126-89E8-9F4EA2AFE60A}"/>
    <pc:docChg chg="modSld">
      <pc:chgData name="Walsh, Catarina (C2567)" userId="S::catarina.walsh@thamesvalley.police.uk::7fd39ffc-42ac-40f6-8763-700d4867bc51" providerId="AD" clId="Web-{71DA9E1D-42FE-D126-89E8-9F4EA2AFE60A}" dt="2025-01-09T13:57:24.393" v="0" actId="1076"/>
      <pc:docMkLst>
        <pc:docMk/>
      </pc:docMkLst>
      <pc:sldChg chg="modSp">
        <pc:chgData name="Walsh, Catarina (C2567)" userId="S::catarina.walsh@thamesvalley.police.uk::7fd39ffc-42ac-40f6-8763-700d4867bc51" providerId="AD" clId="Web-{71DA9E1D-42FE-D126-89E8-9F4EA2AFE60A}" dt="2025-01-09T13:57:24.393" v="0" actId="1076"/>
        <pc:sldMkLst>
          <pc:docMk/>
          <pc:sldMk cId="1786657612" sldId="258"/>
        </pc:sldMkLst>
        <pc:cxnChg chg="mod">
          <ac:chgData name="Walsh, Catarina (C2567)" userId="S::catarina.walsh@thamesvalley.police.uk::7fd39ffc-42ac-40f6-8763-700d4867bc51" providerId="AD" clId="Web-{71DA9E1D-42FE-D126-89E8-9F4EA2AFE60A}" dt="2025-01-09T13:57:24.393" v="0" actId="1076"/>
          <ac:cxnSpMkLst>
            <pc:docMk/>
            <pc:sldMk cId="1786657612" sldId="258"/>
            <ac:cxnSpMk id="367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935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775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666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83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268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27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39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38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1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54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32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F405-82B0-482E-A2A7-942557383CE5}" type="datetimeFigureOut">
              <a:rPr lang="en-GB" smtClean="0"/>
              <a:t>06/11/2025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C81A8-4B38-42E9-A154-A2BE8B4D7E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28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2" name="Straight Arrow Connector 441"/>
          <p:cNvCxnSpPr/>
          <p:nvPr/>
        </p:nvCxnSpPr>
        <p:spPr>
          <a:xfrm flipV="1">
            <a:off x="7909539" y="5840617"/>
            <a:ext cx="224149" cy="751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/>
          <p:nvPr/>
        </p:nvSpPr>
        <p:spPr>
          <a:xfrm>
            <a:off x="10101107" y="1848465"/>
            <a:ext cx="2011918" cy="9639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3" name="Rectangle 432"/>
          <p:cNvSpPr/>
          <p:nvPr/>
        </p:nvSpPr>
        <p:spPr>
          <a:xfrm>
            <a:off x="52631" y="4884566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16" name="Elbow Connector 415"/>
          <p:cNvCxnSpPr/>
          <p:nvPr/>
        </p:nvCxnSpPr>
        <p:spPr>
          <a:xfrm rot="5400000">
            <a:off x="7076159" y="5016495"/>
            <a:ext cx="1024915" cy="48553"/>
          </a:xfrm>
          <a:prstGeom prst="bentConnector3">
            <a:avLst>
              <a:gd name="adj1" fmla="val -2763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Rounded Rectangle 312"/>
          <p:cNvSpPr/>
          <p:nvPr/>
        </p:nvSpPr>
        <p:spPr>
          <a:xfrm>
            <a:off x="8612740" y="3704469"/>
            <a:ext cx="3470788" cy="117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80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9019" y="1263528"/>
            <a:ext cx="1211244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Chief Finance Officer and Deputy CEO</a:t>
            </a:r>
          </a:p>
          <a:p>
            <a:pPr algn="ctr"/>
            <a:r>
              <a:rPr lang="en-GB" sz="800" b="1" dirty="0">
                <a:solidFill>
                  <a:schemeClr val="bg1"/>
                </a:solidFill>
              </a:rPr>
              <a:t>Martin </a:t>
            </a:r>
            <a:r>
              <a:rPr lang="en-GB" sz="800" b="1" dirty="0" smtClean="0">
                <a:solidFill>
                  <a:schemeClr val="bg1"/>
                </a:solidFill>
              </a:rPr>
              <a:t>Thornley</a:t>
            </a:r>
            <a:endParaRPr lang="en-GB" sz="800" b="1" dirty="0">
              <a:solidFill>
                <a:schemeClr val="bg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99056" y="559554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CEO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Gillian Ormston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799055" y="37013"/>
            <a:ext cx="1874263" cy="428592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PCC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Matthew Barber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30553" y="66506"/>
            <a:ext cx="1473991" cy="41850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EA to COG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Charlotte Roberts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91743" y="559682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Lalitha Geddada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2159529" y="569207"/>
            <a:ext cx="1473991" cy="458817"/>
          </a:xfrm>
          <a:prstGeom prst="roundRect">
            <a:avLst/>
          </a:prstGeom>
          <a:solidFill>
            <a:srgbClr val="FBE4D5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Admin Support Assistant</a:t>
            </a:r>
          </a:p>
          <a:p>
            <a:pPr algn="ctr"/>
            <a:r>
              <a:rPr lang="en-GB" sz="800" b="1" dirty="0" smtClean="0">
                <a:solidFill>
                  <a:schemeClr val="tx1"/>
                </a:solidFill>
              </a:rPr>
              <a:t>Kirsty Sumner </a:t>
            </a:r>
            <a:r>
              <a:rPr lang="en-GB" sz="800" dirty="0" smtClean="0">
                <a:solidFill>
                  <a:schemeClr val="tx1"/>
                </a:solidFill>
              </a:rPr>
              <a:t>(0.5FTE)</a:t>
            </a:r>
            <a:endParaRPr lang="en-GB" sz="800" dirty="0">
              <a:solidFill>
                <a:schemeClr val="tx1"/>
              </a:solidFill>
            </a:endParaRPr>
          </a:p>
        </p:txBody>
      </p:sp>
      <p:cxnSp>
        <p:nvCxnSpPr>
          <p:cNvPr id="24" name="Elbow Connector 23"/>
          <p:cNvCxnSpPr>
            <a:stCxn id="11" idx="2"/>
            <a:endCxn id="10" idx="0"/>
          </p:cNvCxnSpPr>
          <p:nvPr/>
        </p:nvCxnSpPr>
        <p:spPr>
          <a:xfrm rot="16200000" flipH="1">
            <a:off x="5689213" y="512578"/>
            <a:ext cx="93949" cy="1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2" idx="3"/>
            <a:endCxn id="16" idx="0"/>
          </p:cNvCxnSpPr>
          <p:nvPr/>
        </p:nvCxnSpPr>
        <p:spPr>
          <a:xfrm>
            <a:off x="2804544" y="275760"/>
            <a:ext cx="219801" cy="293447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12" idx="1"/>
            <a:endCxn id="14" idx="0"/>
          </p:cNvCxnSpPr>
          <p:nvPr/>
        </p:nvCxnSpPr>
        <p:spPr>
          <a:xfrm rot="10800000" flipV="1">
            <a:off x="1100923" y="275760"/>
            <a:ext cx="229631" cy="283922"/>
          </a:xfrm>
          <a:prstGeom prst="bentConnector2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0" idx="2"/>
            <a:endCxn id="133" idx="0"/>
          </p:cNvCxnSpPr>
          <p:nvPr/>
        </p:nvCxnSpPr>
        <p:spPr>
          <a:xfrm rot="16200000" flipH="1">
            <a:off x="7839585" y="-1115252"/>
            <a:ext cx="275555" cy="4482349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0" idx="2"/>
            <a:endCxn id="4" idx="0"/>
          </p:cNvCxnSpPr>
          <p:nvPr/>
        </p:nvCxnSpPr>
        <p:spPr>
          <a:xfrm rot="5400000">
            <a:off x="3437724" y="-1034936"/>
            <a:ext cx="275382" cy="4321547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5583" y="1797898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Chief Auditor</a:t>
            </a:r>
          </a:p>
          <a:p>
            <a:pPr algn="ctr"/>
            <a:r>
              <a:rPr lang="en-GB" sz="800" b="1" dirty="0">
                <a:solidFill>
                  <a:schemeClr val="tx1"/>
                </a:solidFill>
              </a:rPr>
              <a:t>Neil Shovell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213838" y="2441696"/>
            <a:ext cx="1138392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Principal Auditor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Amy Shearn</a:t>
            </a:r>
          </a:p>
        </p:txBody>
      </p:sp>
      <p:cxnSp>
        <p:nvCxnSpPr>
          <p:cNvPr id="50" name="Elbow Connector 49"/>
          <p:cNvCxnSpPr/>
          <p:nvPr/>
        </p:nvCxnSpPr>
        <p:spPr>
          <a:xfrm rot="10800000">
            <a:off x="3573080" y="300726"/>
            <a:ext cx="770199" cy="200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ounded Rectangle 51"/>
          <p:cNvSpPr/>
          <p:nvPr/>
        </p:nvSpPr>
        <p:spPr>
          <a:xfrm>
            <a:off x="225765" y="3029027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Finance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Rachael Martinig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234999" y="3793381"/>
            <a:ext cx="112646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tx1"/>
                </a:solidFill>
              </a:rPr>
              <a:t>Head of Governance &amp; Monitoring Officer</a:t>
            </a:r>
          </a:p>
          <a:p>
            <a:pPr algn="ctr"/>
            <a:r>
              <a:rPr lang="en-GB" sz="800" b="1">
                <a:solidFill>
                  <a:schemeClr val="tx1"/>
                </a:solidFill>
              </a:rPr>
              <a:t>Vicki Waskett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1590691" y="3665598"/>
            <a:ext cx="1256490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Complaints Review </a:t>
            </a:r>
            <a:r>
              <a:rPr lang="en-US" sz="800">
                <a:solidFill>
                  <a:schemeClr val="tx1"/>
                </a:solidFill>
              </a:rPr>
              <a:t>Mgr</a:t>
            </a:r>
            <a:r>
              <a:rPr lang="en-US" sz="800" smtClean="0">
                <a:solidFill>
                  <a:schemeClr val="tx1"/>
                </a:solidFill>
              </a:rPr>
              <a:t>.&amp;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dirty="0">
                <a:solidFill>
                  <a:schemeClr val="tx1"/>
                </a:solidFill>
              </a:rPr>
              <a:t>Dep. Monitoring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Sierra Reid</a:t>
            </a:r>
          </a:p>
        </p:txBody>
      </p:sp>
      <p:cxnSp>
        <p:nvCxnSpPr>
          <p:cNvPr id="63" name="Elbow Connector 62"/>
          <p:cNvCxnSpPr>
            <a:stCxn id="61" idx="3"/>
            <a:endCxn id="62" idx="1"/>
          </p:cNvCxnSpPr>
          <p:nvPr/>
        </p:nvCxnSpPr>
        <p:spPr>
          <a:xfrm flipV="1">
            <a:off x="1361464" y="3904841"/>
            <a:ext cx="229227" cy="127783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/>
          <p:nvPr/>
        </p:nvCxnSpPr>
        <p:spPr>
          <a:xfrm rot="10800000" flipV="1">
            <a:off x="271355" y="1491393"/>
            <a:ext cx="574020" cy="2541231"/>
          </a:xfrm>
          <a:prstGeom prst="bentConnector3">
            <a:avLst>
              <a:gd name="adj1" fmla="val 139824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ounded Rectangle 77"/>
          <p:cNvSpPr/>
          <p:nvPr/>
        </p:nvSpPr>
        <p:spPr>
          <a:xfrm>
            <a:off x="1614997" y="2465040"/>
            <a:ext cx="1263519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Issy Powley 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597567" y="4254614"/>
            <a:ext cx="1256490" cy="46723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smtClean="0">
                <a:solidFill>
                  <a:schemeClr val="tx1"/>
                </a:solidFill>
              </a:rPr>
              <a:t>Governance Mgr.</a:t>
            </a:r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sz="800" b="1" dirty="0">
                <a:solidFill>
                  <a:schemeClr val="tx1"/>
                </a:solidFill>
              </a:rPr>
              <a:t>Jim Katouzian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cxnSp>
        <p:nvCxnSpPr>
          <p:cNvPr id="112" name="Elbow Connector 111"/>
          <p:cNvCxnSpPr>
            <a:stCxn id="61" idx="3"/>
            <a:endCxn id="111" idx="1"/>
          </p:cNvCxnSpPr>
          <p:nvPr/>
        </p:nvCxnSpPr>
        <p:spPr>
          <a:xfrm>
            <a:off x="1361464" y="4032624"/>
            <a:ext cx="236103" cy="45560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ounded Rectangle 132"/>
          <p:cNvSpPr/>
          <p:nvPr/>
        </p:nvSpPr>
        <p:spPr>
          <a:xfrm>
            <a:off x="9286324" y="1263701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>
                <a:solidFill>
                  <a:schemeClr val="bg1"/>
                </a:solidFill>
              </a:rPr>
              <a:t>Director of Service Delivery</a:t>
            </a:r>
          </a:p>
          <a:p>
            <a:pPr algn="ctr"/>
            <a:r>
              <a:rPr lang="en-GB" sz="800" b="1">
                <a:solidFill>
                  <a:schemeClr val="bg1"/>
                </a:solidFill>
              </a:rPr>
              <a:t>Helen Wake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4911215" y="1319044"/>
            <a:ext cx="1667782" cy="455730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bg1"/>
                </a:solidFill>
              </a:rPr>
              <a:t>Director of Strategy &amp; Performance </a:t>
            </a:r>
          </a:p>
          <a:p>
            <a:pPr algn="ctr"/>
            <a:r>
              <a:rPr lang="en-GB" sz="800" b="1" dirty="0" smtClean="0">
                <a:solidFill>
                  <a:schemeClr val="bg1"/>
                </a:solidFill>
              </a:rPr>
              <a:t>Paul </a:t>
            </a:r>
            <a:r>
              <a:rPr lang="en-GB" sz="800" b="1" dirty="0">
                <a:solidFill>
                  <a:schemeClr val="bg1"/>
                </a:solidFill>
              </a:rPr>
              <a:t>Gresty 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3100995" y="1908029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Sarah Stokes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4785161" y="190386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Head of Performance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Rachel Gilbert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6504592" y="3656978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CSP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Mike Greenway 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3105562" y="361181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Caseworker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David Marsh 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3100995" y="2504457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Ashley Sellwood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6435087" y="4216098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Victims First Hub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Kelly Brown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8396544" y="1824254"/>
            <a:ext cx="147120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Service Delivery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Candy Heinrich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3099038" y="3045362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Comms &amp; Engagement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Catarina Walsh </a:t>
            </a:r>
            <a:r>
              <a:rPr lang="en-US" sz="800">
                <a:solidFill>
                  <a:schemeClr val="tx1"/>
                </a:solidFill>
              </a:rPr>
              <a:t>(Mat cove</a:t>
            </a:r>
            <a:r>
              <a:rPr lang="en-US" sz="800" b="1">
                <a:solidFill>
                  <a:schemeClr val="tx1"/>
                </a:solidFill>
              </a:rPr>
              <a:t>r)</a:t>
            </a:r>
          </a:p>
        </p:txBody>
      </p:sp>
      <p:cxnSp>
        <p:nvCxnSpPr>
          <p:cNvPr id="164" name="Elbow Connector 163"/>
          <p:cNvCxnSpPr>
            <a:stCxn id="139" idx="1"/>
            <a:endCxn id="158" idx="1"/>
          </p:cNvCxnSpPr>
          <p:nvPr/>
        </p:nvCxnSpPr>
        <p:spPr>
          <a:xfrm rot="10800000" flipH="1" flipV="1">
            <a:off x="3100994" y="2139292"/>
            <a:ext cx="4567" cy="1703783"/>
          </a:xfrm>
          <a:prstGeom prst="bentConnector3">
            <a:avLst>
              <a:gd name="adj1" fmla="val -365785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Elbow Connector 165"/>
          <p:cNvCxnSpPr/>
          <p:nvPr/>
        </p:nvCxnSpPr>
        <p:spPr>
          <a:xfrm rot="5400000">
            <a:off x="5687848" y="1785628"/>
            <a:ext cx="156439" cy="40514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Elbow Connector 166"/>
          <p:cNvCxnSpPr>
            <a:stCxn id="133" idx="3"/>
            <a:endCxn id="113" idx="0"/>
          </p:cNvCxnSpPr>
          <p:nvPr/>
        </p:nvCxnSpPr>
        <p:spPr>
          <a:xfrm>
            <a:off x="10954106" y="1491566"/>
            <a:ext cx="152960" cy="3568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2939838" y="273521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52630" y="2717986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/>
          <p:cNvCxnSpPr/>
          <p:nvPr/>
        </p:nvCxnSpPr>
        <p:spPr>
          <a:xfrm>
            <a:off x="67850" y="2023713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Elbow Connector 199"/>
          <p:cNvCxnSpPr>
            <a:stCxn id="134" idx="3"/>
            <a:endCxn id="219" idx="0"/>
          </p:cNvCxnSpPr>
          <p:nvPr/>
        </p:nvCxnSpPr>
        <p:spPr>
          <a:xfrm>
            <a:off x="6578997" y="1546909"/>
            <a:ext cx="643031" cy="37170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>
            <a:cxnSpLocks/>
          </p:cNvCxnSpPr>
          <p:nvPr/>
        </p:nvCxnSpPr>
        <p:spPr>
          <a:xfrm rot="10800000" flipV="1">
            <a:off x="3958968" y="1548114"/>
            <a:ext cx="1035233" cy="302187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ounded Rectangle 207"/>
          <p:cNvSpPr/>
          <p:nvPr/>
        </p:nvSpPr>
        <p:spPr>
          <a:xfrm>
            <a:off x="10173303" y="2426740"/>
            <a:ext cx="1844777" cy="36016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5 </a:t>
            </a:r>
            <a:r>
              <a:rPr lang="en-US" sz="800" dirty="0">
                <a:solidFill>
                  <a:schemeClr val="tx1"/>
                </a:solidFill>
              </a:rPr>
              <a:t>additional VPP roles – a mix of secondments , FTC and contractors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377630" y="1918611"/>
            <a:ext cx="1461943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Head of Programmes </a:t>
            </a:r>
            <a:r>
              <a:rPr lang="en-US" sz="800" b="1" dirty="0" smtClean="0">
                <a:solidFill>
                  <a:schemeClr val="tx1"/>
                </a:solidFill>
              </a:rPr>
              <a:t>(VPP)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1" name="Rounded Rectangle 210"/>
          <p:cNvSpPr/>
          <p:nvPr/>
        </p:nvSpPr>
        <p:spPr>
          <a:xfrm>
            <a:off x="4805514" y="3620471"/>
            <a:ext cx="1461943" cy="54959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Trust &amp; Confidence/ ICVS support Officer 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Lisa Honess</a:t>
            </a:r>
          </a:p>
          <a:p>
            <a:pPr lvl="0" algn="ctr"/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12" name="Rounded Rectangle 211"/>
          <p:cNvSpPr/>
          <p:nvPr/>
        </p:nvSpPr>
        <p:spPr>
          <a:xfrm>
            <a:off x="4787991" y="2435123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Abbie James</a:t>
            </a:r>
            <a:br>
              <a:rPr lang="en-US" sz="800" b="1" dirty="0">
                <a:solidFill>
                  <a:schemeClr val="tx1"/>
                </a:solidFill>
              </a:rPr>
            </a:b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13" name="Rounded Rectangle 212"/>
          <p:cNvSpPr/>
          <p:nvPr/>
        </p:nvSpPr>
        <p:spPr>
          <a:xfrm>
            <a:off x="4786034" y="2976028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Strategic Analyst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Justin </a:t>
            </a:r>
            <a:r>
              <a:rPr lang="en-US" sz="800" b="1" dirty="0" smtClean="0">
                <a:solidFill>
                  <a:schemeClr val="tx1"/>
                </a:solidFill>
              </a:rPr>
              <a:t>Thomas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14" name="Elbow Connector 213"/>
          <p:cNvCxnSpPr>
            <a:stCxn id="143" idx="1"/>
            <a:endCxn id="211" idx="1"/>
          </p:cNvCxnSpPr>
          <p:nvPr/>
        </p:nvCxnSpPr>
        <p:spPr>
          <a:xfrm rot="10800000" flipH="1" flipV="1">
            <a:off x="4785160" y="2135125"/>
            <a:ext cx="20353" cy="1760145"/>
          </a:xfrm>
          <a:prstGeom prst="bentConnector3">
            <a:avLst>
              <a:gd name="adj1" fmla="val -82077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>
            <a:off x="4621919" y="3221404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Arrow Connector 216"/>
          <p:cNvCxnSpPr/>
          <p:nvPr/>
        </p:nvCxnSpPr>
        <p:spPr>
          <a:xfrm>
            <a:off x="4626834" y="2665877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Rounded Rectangle 218"/>
          <p:cNvSpPr/>
          <p:nvPr/>
        </p:nvSpPr>
        <p:spPr>
          <a:xfrm>
            <a:off x="6491056" y="1918611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Head of Strategic Planning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April Smith (0.5 FTE)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Victoria Rose (0.5 FTE)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6493886" y="2518696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Strategy &amp; Risk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Gary Evans</a:t>
            </a:r>
          </a:p>
        </p:txBody>
      </p:sp>
      <p:cxnSp>
        <p:nvCxnSpPr>
          <p:cNvPr id="247" name="Elbow Connector 246"/>
          <p:cNvCxnSpPr>
            <a:stCxn id="133" idx="1"/>
            <a:endCxn id="161" idx="0"/>
          </p:cNvCxnSpPr>
          <p:nvPr/>
        </p:nvCxnSpPr>
        <p:spPr>
          <a:xfrm rot="10800000" flipV="1">
            <a:off x="9132146" y="1491566"/>
            <a:ext cx="154179" cy="332688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ounded Rectangle 249"/>
          <p:cNvSpPr/>
          <p:nvPr/>
        </p:nvSpPr>
        <p:spPr>
          <a:xfrm>
            <a:off x="8305175" y="2380112"/>
            <a:ext cx="166778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Delivery Mgr.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Chloe Scrivener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277" name="Elbow Connector 276"/>
          <p:cNvCxnSpPr>
            <a:stCxn id="161" idx="1"/>
          </p:cNvCxnSpPr>
          <p:nvPr/>
        </p:nvCxnSpPr>
        <p:spPr>
          <a:xfrm rot="10800000" flipV="1">
            <a:off x="8163184" y="2055518"/>
            <a:ext cx="233360" cy="2084612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1" name="Rounded Rectangle 280"/>
          <p:cNvSpPr/>
          <p:nvPr/>
        </p:nvSpPr>
        <p:spPr>
          <a:xfrm>
            <a:off x="8610468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Emma </a:t>
            </a:r>
            <a:r>
              <a:rPr lang="en-US" sz="800" b="1" dirty="0" smtClean="0">
                <a:solidFill>
                  <a:schemeClr val="tx1"/>
                </a:solidFill>
              </a:rPr>
              <a:t>Nash (currently on 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282" name="Rounded Rectangle 281"/>
          <p:cNvSpPr/>
          <p:nvPr/>
        </p:nvSpPr>
        <p:spPr>
          <a:xfrm>
            <a:off x="10426299" y="3050487"/>
            <a:ext cx="1686725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Mgr.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Lewis Vaughan</a:t>
            </a:r>
          </a:p>
        </p:txBody>
      </p:sp>
      <p:sp>
        <p:nvSpPr>
          <p:cNvPr id="285" name="Rounded Rectangle 284"/>
          <p:cNvSpPr/>
          <p:nvPr/>
        </p:nvSpPr>
        <p:spPr>
          <a:xfrm>
            <a:off x="8753293" y="3766230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Jacob Nurdan</a:t>
            </a:r>
          </a:p>
        </p:txBody>
      </p:sp>
      <p:cxnSp>
        <p:nvCxnSpPr>
          <p:cNvPr id="286" name="Elbow Connector 285"/>
          <p:cNvCxnSpPr>
            <a:stCxn id="250" idx="2"/>
            <a:endCxn id="281" idx="0"/>
          </p:cNvCxnSpPr>
          <p:nvPr/>
        </p:nvCxnSpPr>
        <p:spPr>
          <a:xfrm rot="16200000" flipH="1">
            <a:off x="9192524" y="2789180"/>
            <a:ext cx="207848" cy="314765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Elbow Connector 287"/>
          <p:cNvCxnSpPr>
            <a:stCxn id="250" idx="2"/>
            <a:endCxn id="282" idx="0"/>
          </p:cNvCxnSpPr>
          <p:nvPr/>
        </p:nvCxnSpPr>
        <p:spPr>
          <a:xfrm rot="16200000" flipH="1">
            <a:off x="10100440" y="1881265"/>
            <a:ext cx="207848" cy="2130596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ounded Rectangle 303"/>
          <p:cNvSpPr/>
          <p:nvPr/>
        </p:nvSpPr>
        <p:spPr>
          <a:xfrm>
            <a:off x="9453830" y="4356416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Delivery Officer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Daniel Spencer</a:t>
            </a:r>
          </a:p>
        </p:txBody>
      </p:sp>
      <p:sp>
        <p:nvSpPr>
          <p:cNvPr id="305" name="Rounded Rectangle 304"/>
          <p:cNvSpPr/>
          <p:nvPr/>
        </p:nvSpPr>
        <p:spPr>
          <a:xfrm>
            <a:off x="10414312" y="3749351"/>
            <a:ext cx="1533952" cy="462527"/>
          </a:xfrm>
          <a:prstGeom prst="roundRect">
            <a:avLst/>
          </a:prstGeom>
          <a:solidFill>
            <a:srgbClr val="FFF7E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Delivery </a:t>
            </a:r>
            <a:r>
              <a:rPr lang="en-US" sz="800" dirty="0" smtClean="0">
                <a:solidFill>
                  <a:schemeClr val="tx1"/>
                </a:solidFill>
              </a:rPr>
              <a:t>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Anna </a:t>
            </a:r>
            <a:r>
              <a:rPr lang="en-US" sz="800" b="1" dirty="0" smtClean="0">
                <a:solidFill>
                  <a:schemeClr val="tx1"/>
                </a:solidFill>
              </a:rPr>
              <a:t>Kennington (secondment)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14" name="Elbow Connector 313"/>
          <p:cNvCxnSpPr>
            <a:endCxn id="313" idx="0"/>
          </p:cNvCxnSpPr>
          <p:nvPr/>
        </p:nvCxnSpPr>
        <p:spPr>
          <a:xfrm rot="16200000" flipH="1">
            <a:off x="9795291" y="3151626"/>
            <a:ext cx="215728" cy="88995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Elbow Connector 316"/>
          <p:cNvCxnSpPr>
            <a:endCxn id="313" idx="0"/>
          </p:cNvCxnSpPr>
          <p:nvPr/>
        </p:nvCxnSpPr>
        <p:spPr>
          <a:xfrm rot="5400000">
            <a:off x="10703207" y="3133669"/>
            <a:ext cx="215728" cy="925873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Elbow Connector 341"/>
          <p:cNvCxnSpPr>
            <a:stCxn id="161" idx="2"/>
            <a:endCxn id="250" idx="0"/>
          </p:cNvCxnSpPr>
          <p:nvPr/>
        </p:nvCxnSpPr>
        <p:spPr>
          <a:xfrm rot="16200000" flipH="1">
            <a:off x="9088940" y="2329985"/>
            <a:ext cx="93331" cy="6921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Rounded Rectangle 355"/>
          <p:cNvSpPr/>
          <p:nvPr/>
        </p:nvSpPr>
        <p:spPr>
          <a:xfrm>
            <a:off x="4208893" y="5599309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Victim First Officer – CYP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Dolly Ray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62" name="Elbow Connector 361"/>
          <p:cNvCxnSpPr>
            <a:stCxn id="10" idx="2"/>
            <a:endCxn id="134" idx="0"/>
          </p:cNvCxnSpPr>
          <p:nvPr/>
        </p:nvCxnSpPr>
        <p:spPr>
          <a:xfrm rot="16200000" flipH="1">
            <a:off x="5575198" y="1149136"/>
            <a:ext cx="330898" cy="8918"/>
          </a:xfrm>
          <a:prstGeom prst="bentConnector3">
            <a:avLst>
              <a:gd name="adj1" fmla="val 50000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Rounded Rectangle 380"/>
          <p:cNvSpPr/>
          <p:nvPr/>
        </p:nvSpPr>
        <p:spPr>
          <a:xfrm>
            <a:off x="96704" y="5504529"/>
            <a:ext cx="3862263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 x </a:t>
            </a:r>
            <a:r>
              <a:rPr lang="en-US" sz="800" dirty="0" smtClean="0">
                <a:solidFill>
                  <a:schemeClr val="tx1"/>
                </a:solidFill>
              </a:rPr>
              <a:t>2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Jamie Dewson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Lucinda Stonell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384" name="Rounded Rectangle 383"/>
          <p:cNvSpPr/>
          <p:nvPr/>
        </p:nvSpPr>
        <p:spPr>
          <a:xfrm>
            <a:off x="96704" y="4952605"/>
            <a:ext cx="386226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GB" sz="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Maria Bleda </a:t>
            </a:r>
            <a:r>
              <a:rPr lang="en-GB" sz="800" b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Arteaga</a:t>
            </a:r>
            <a:endParaRPr lang="en-US" sz="8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2" name="Rounded Rectangle 391"/>
          <p:cNvSpPr/>
          <p:nvPr/>
        </p:nvSpPr>
        <p:spPr>
          <a:xfrm>
            <a:off x="96703" y="6034390"/>
            <a:ext cx="3862263" cy="5494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Data Quality &amp; Admin.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Isobel Doyle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405" name="Straight Arrow Connector 404"/>
          <p:cNvCxnSpPr/>
          <p:nvPr/>
        </p:nvCxnSpPr>
        <p:spPr>
          <a:xfrm flipH="1" flipV="1">
            <a:off x="4005907" y="5833581"/>
            <a:ext cx="202986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Rounded Rectangle 409"/>
          <p:cNvSpPr/>
          <p:nvPr/>
        </p:nvSpPr>
        <p:spPr>
          <a:xfrm>
            <a:off x="6113922" y="5564423"/>
            <a:ext cx="1844777" cy="553889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>
                <a:solidFill>
                  <a:schemeClr val="tx1"/>
                </a:solidFill>
              </a:rPr>
              <a:t>Snr. Victim First Officer – DA</a:t>
            </a:r>
          </a:p>
          <a:p>
            <a:pPr lvl="0" algn="ctr"/>
            <a:r>
              <a:rPr lang="en-US" sz="800" b="1">
                <a:solidFill>
                  <a:schemeClr val="tx1"/>
                </a:solidFill>
              </a:rPr>
              <a:t>Nazia Ahmed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8138776" y="4989359"/>
            <a:ext cx="3935264" cy="1783410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6" name="Rounded Rectangle 435"/>
          <p:cNvSpPr/>
          <p:nvPr/>
        </p:nvSpPr>
        <p:spPr>
          <a:xfrm>
            <a:off x="8182848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Georgia </a:t>
            </a:r>
            <a:r>
              <a:rPr lang="en-US" sz="800" b="1" dirty="0" err="1" smtClean="0">
                <a:solidFill>
                  <a:schemeClr val="tx1"/>
                </a:solidFill>
              </a:rPr>
              <a:t>Kneafsey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38" name="Rounded Rectangle 437"/>
          <p:cNvSpPr/>
          <p:nvPr/>
        </p:nvSpPr>
        <p:spPr>
          <a:xfrm>
            <a:off x="10153639" y="5608862"/>
            <a:ext cx="184477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Jay Ellams</a:t>
            </a:r>
          </a:p>
        </p:txBody>
      </p:sp>
      <p:sp>
        <p:nvSpPr>
          <p:cNvPr id="439" name="Rounded Rectangle 438"/>
          <p:cNvSpPr/>
          <p:nvPr/>
        </p:nvSpPr>
        <p:spPr>
          <a:xfrm>
            <a:off x="8182849" y="5076939"/>
            <a:ext cx="3802684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err="1" smtClean="0">
                <a:solidFill>
                  <a:schemeClr val="tx1"/>
                </a:solidFill>
              </a:rPr>
              <a:t>Shaf</a:t>
            </a:r>
            <a:r>
              <a:rPr lang="en-US" sz="800" b="1" smtClean="0">
                <a:solidFill>
                  <a:schemeClr val="tx1"/>
                </a:solidFill>
              </a:rPr>
              <a:t> Knott 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450" name="Rounded Rectangle 449"/>
          <p:cNvSpPr/>
          <p:nvPr/>
        </p:nvSpPr>
        <p:spPr>
          <a:xfrm>
            <a:off x="8182848" y="6204466"/>
            <a:ext cx="3815567" cy="46351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Victim First Officer</a:t>
            </a:r>
          </a:p>
          <a:p>
            <a:pPr lvl="0" algn="ctr"/>
            <a:r>
              <a:rPr lang="en-US" sz="800" b="1" dirty="0" smtClean="0">
                <a:solidFill>
                  <a:srgbClr val="FF0000"/>
                </a:solidFill>
              </a:rPr>
              <a:t>Vacant</a:t>
            </a:r>
            <a:endParaRPr lang="en-US" sz="800" b="1" dirty="0">
              <a:solidFill>
                <a:srgbClr val="FF0000"/>
              </a:solidFill>
            </a:endParaRPr>
          </a:p>
        </p:txBody>
      </p:sp>
      <p:sp>
        <p:nvSpPr>
          <p:cNvPr id="96" name="Rounded Rectangle 95"/>
          <p:cNvSpPr/>
          <p:nvPr/>
        </p:nvSpPr>
        <p:spPr>
          <a:xfrm>
            <a:off x="6506338" y="3050486"/>
            <a:ext cx="1461943" cy="46252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 smtClean="0">
                <a:solidFill>
                  <a:schemeClr val="tx1"/>
                </a:solidFill>
              </a:rPr>
              <a:t>TV Criminal Justice Board Programme Manager</a:t>
            </a:r>
            <a:endParaRPr lang="en-US" sz="800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Paul Powell</a:t>
            </a:r>
            <a:endParaRPr lang="en-US" sz="800" b="1" dirty="0">
              <a:solidFill>
                <a:schemeClr val="tx1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1613634" y="3044008"/>
            <a:ext cx="1242553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Finance </a:t>
            </a:r>
            <a:r>
              <a:rPr lang="en-US" sz="800" dirty="0" smtClean="0">
                <a:solidFill>
                  <a:schemeClr val="tx1"/>
                </a:solidFill>
              </a:rPr>
              <a:t>Officer</a:t>
            </a: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Sophie Bradford</a:t>
            </a:r>
            <a:endParaRPr lang="en-US" sz="800" b="1" dirty="0">
              <a:solidFill>
                <a:schemeClr val="tx1"/>
              </a:solidFill>
            </a:endParaRPr>
          </a:p>
          <a:p>
            <a:pPr lvl="0" algn="ctr"/>
            <a:r>
              <a:rPr lang="en-US" sz="800" b="1" dirty="0" smtClean="0">
                <a:solidFill>
                  <a:schemeClr val="tx1"/>
                </a:solidFill>
              </a:rPr>
              <a:t>Apprentice  </a:t>
            </a:r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34" name="Straight Arrow Connector 33"/>
          <p:cNvCxnSpPr>
            <a:endCxn id="222" idx="1"/>
          </p:cNvCxnSpPr>
          <p:nvPr/>
        </p:nvCxnSpPr>
        <p:spPr>
          <a:xfrm>
            <a:off x="6341742" y="2749959"/>
            <a:ext cx="15214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96" idx="1"/>
          </p:cNvCxnSpPr>
          <p:nvPr/>
        </p:nvCxnSpPr>
        <p:spPr>
          <a:xfrm flipV="1">
            <a:off x="6341742" y="3281750"/>
            <a:ext cx="164596" cy="3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27002" y="3268270"/>
            <a:ext cx="2184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01" name="Rounded Rectangle 200"/>
          <p:cNvSpPr/>
          <p:nvPr/>
        </p:nvSpPr>
        <p:spPr>
          <a:xfrm>
            <a:off x="1608042" y="1870724"/>
            <a:ext cx="1266755" cy="47848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800" dirty="0">
                <a:solidFill>
                  <a:schemeClr val="tx1"/>
                </a:solidFill>
              </a:rPr>
              <a:t>Snr. Ass. Accountant</a:t>
            </a:r>
          </a:p>
          <a:p>
            <a:pPr lvl="0" algn="ctr"/>
            <a:r>
              <a:rPr lang="en-US" sz="800" b="1" dirty="0">
                <a:solidFill>
                  <a:schemeClr val="tx1"/>
                </a:solidFill>
              </a:rPr>
              <a:t>Becky Collins</a:t>
            </a:r>
          </a:p>
          <a:p>
            <a:pPr lvl="0" algn="ctr"/>
            <a:endParaRPr lang="en-US" sz="800" b="1" dirty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>
            <a:stCxn id="41" idx="3"/>
            <a:endCxn id="41" idx="3"/>
          </p:cNvCxnSpPr>
          <p:nvPr/>
        </p:nvCxnSpPr>
        <p:spPr>
          <a:xfrm>
            <a:off x="1342048" y="2037141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Elbow Connector 99"/>
          <p:cNvCxnSpPr>
            <a:cxnSpLocks/>
          </p:cNvCxnSpPr>
          <p:nvPr/>
        </p:nvCxnSpPr>
        <p:spPr>
          <a:xfrm rot="5400000">
            <a:off x="770164" y="2607389"/>
            <a:ext cx="1215263" cy="106499"/>
          </a:xfrm>
          <a:prstGeom prst="bentConnector2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458729" y="2047537"/>
            <a:ext cx="0" cy="635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458729" y="2047537"/>
            <a:ext cx="72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78" idx="1"/>
            <a:endCxn id="78" idx="1"/>
          </p:cNvCxnSpPr>
          <p:nvPr/>
        </p:nvCxnSpPr>
        <p:spPr>
          <a:xfrm>
            <a:off x="1614997" y="270428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441897" y="270870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/>
          <p:nvPr/>
        </p:nvCxnSpPr>
        <p:spPr>
          <a:xfrm flipH="1" flipV="1">
            <a:off x="1479514" y="3269392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/>
          <p:nvPr/>
        </p:nvCxnSpPr>
        <p:spPr>
          <a:xfrm flipH="1" flipV="1">
            <a:off x="1431045" y="2067591"/>
            <a:ext cx="173279" cy="1112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/>
          <p:nvPr/>
        </p:nvCxnSpPr>
        <p:spPr>
          <a:xfrm rot="10800000" flipH="1" flipV="1">
            <a:off x="6485112" y="2131267"/>
            <a:ext cx="20353" cy="1760145"/>
          </a:xfrm>
          <a:prstGeom prst="bentConnector3">
            <a:avLst>
              <a:gd name="adj1" fmla="val -734378"/>
            </a:avLst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2940681" y="3283251"/>
            <a:ext cx="167149" cy="0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665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b7dc30f-4af6-4ef2-b229-4acdadfbf3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EEACFD805CE840B8B73A86A38D930F" ma:contentTypeVersion="16" ma:contentTypeDescription="Create a new document." ma:contentTypeScope="" ma:versionID="9d9a81fa0af7e2b26a53161876675104">
  <xsd:schema xmlns:xsd="http://www.w3.org/2001/XMLSchema" xmlns:xs="http://www.w3.org/2001/XMLSchema" xmlns:p="http://schemas.microsoft.com/office/2006/metadata/properties" xmlns:ns3="cbece62f-a05e-4bfd-bc8e-025464d812a3" xmlns:ns4="cb7dc30f-4af6-4ef2-b229-4acdadfbf39e" targetNamespace="http://schemas.microsoft.com/office/2006/metadata/properties" ma:root="true" ma:fieldsID="d197fbd64f78a2cdb30ed4e45ed6bd3e" ns3:_="" ns4:_="">
    <xsd:import namespace="cbece62f-a05e-4bfd-bc8e-025464d812a3"/>
    <xsd:import namespace="cb7dc30f-4af6-4ef2-b229-4acdadfbf3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ce62f-a05e-4bfd-bc8e-025464d812a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7dc30f-4af6-4ef2-b229-4acdadfbf3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96E3F4-F322-4014-83F4-AD5BB43FAE89}">
  <ds:schemaRefs>
    <ds:schemaRef ds:uri="http://purl.org/dc/terms/"/>
    <ds:schemaRef ds:uri="cb7dc30f-4af6-4ef2-b229-4acdadfbf39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cbece62f-a05e-4bfd-bc8e-025464d812a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0F5FE4-5916-465C-97FC-845B0ABF61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8D92FC-86DA-4127-BD28-536D86962A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ce62f-a05e-4bfd-bc8e-025464d812a3"/>
    <ds:schemaRef ds:uri="cb7dc30f-4af6-4ef2-b229-4acdadfbf3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314</Words>
  <Application>Microsoft Office PowerPoint</Application>
  <PresentationFormat>Widescreen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Westall, Caroline (C5834)</dc:creator>
  <cp:lastModifiedBy>Ashley Sellwood (C0500)</cp:lastModifiedBy>
  <cp:revision>28</cp:revision>
  <cp:lastPrinted>2025-06-23T09:54:23Z</cp:lastPrinted>
  <dcterms:created xsi:type="dcterms:W3CDTF">2024-09-27T08:42:44Z</dcterms:created>
  <dcterms:modified xsi:type="dcterms:W3CDTF">2025-11-06T10:00:34Z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0x010100DDEEACFD805CE840B8B73A86A38D930F</vt:lpwstr>
  </property>
</Properties>
</file>