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E1"/>
    <a:srgbClr val="FBE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6792D4-39C1-511A-26A0-312FC2264613}" v="1" dt="2025-02-20T16:09:11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mston, Gillian (C5359)" userId="S::gillian.ormston@thamesvalley.police.uk::c2410321-1b56-4384-8876-19346cabba64" providerId="AD" clId="Web-{B36792D4-39C1-511A-26A0-312FC2264613}"/>
    <pc:docChg chg="modSld">
      <pc:chgData name="Ormston, Gillian (C5359)" userId="S::gillian.ormston@thamesvalley.police.uk::c2410321-1b56-4384-8876-19346cabba64" providerId="AD" clId="Web-{B36792D4-39C1-511A-26A0-312FC2264613}" dt="2025-02-20T16:09:11.578" v="0" actId="1076"/>
      <pc:docMkLst>
        <pc:docMk/>
      </pc:docMkLst>
      <pc:sldChg chg="modSp">
        <pc:chgData name="Ormston, Gillian (C5359)" userId="S::gillian.ormston@thamesvalley.police.uk::c2410321-1b56-4384-8876-19346cabba64" providerId="AD" clId="Web-{B36792D4-39C1-511A-26A0-312FC2264613}" dt="2025-02-20T16:09:11.578" v="0" actId="1076"/>
        <pc:sldMkLst>
          <pc:docMk/>
          <pc:sldMk cId="1786657612" sldId="258"/>
        </pc:sldMkLst>
        <pc:cxnChg chg="mod">
          <ac:chgData name="Ormston, Gillian (C5359)" userId="S::gillian.ormston@thamesvalley.police.uk::c2410321-1b56-4384-8876-19346cabba64" providerId="AD" clId="Web-{B36792D4-39C1-511A-26A0-312FC2264613}" dt="2025-02-20T16:09:11.578" v="0" actId="1076"/>
          <ac:cxnSpMkLst>
            <pc:docMk/>
            <pc:sldMk cId="1786657612" sldId="258"/>
            <ac:cxnSpMk id="203" creationId="{00000000-0000-0000-0000-000000000000}"/>
          </ac:cxnSpMkLst>
        </pc:cxnChg>
      </pc:sldChg>
    </pc:docChg>
  </pc:docChgLst>
  <pc:docChgLst>
    <pc:chgData name="Walsh, Catarina (C2567)" userId="S::catarina.walsh@thamesvalley.police.uk::7fd39ffc-42ac-40f6-8763-700d4867bc51" providerId="AD" clId="Web-{71DA9E1D-42FE-D126-89E8-9F4EA2AFE60A}"/>
    <pc:docChg chg="modSld">
      <pc:chgData name="Walsh, Catarina (C2567)" userId="S::catarina.walsh@thamesvalley.police.uk::7fd39ffc-42ac-40f6-8763-700d4867bc51" providerId="AD" clId="Web-{71DA9E1D-42FE-D126-89E8-9F4EA2AFE60A}" dt="2025-01-09T13:57:24.393" v="0" actId="1076"/>
      <pc:docMkLst>
        <pc:docMk/>
      </pc:docMkLst>
      <pc:sldChg chg="modSp">
        <pc:chgData name="Walsh, Catarina (C2567)" userId="S::catarina.walsh@thamesvalley.police.uk::7fd39ffc-42ac-40f6-8763-700d4867bc51" providerId="AD" clId="Web-{71DA9E1D-42FE-D126-89E8-9F4EA2AFE60A}" dt="2025-01-09T13:57:24.393" v="0" actId="1076"/>
        <pc:sldMkLst>
          <pc:docMk/>
          <pc:sldMk cId="1786657612" sldId="258"/>
        </pc:sldMkLst>
        <pc:cxnChg chg="mod">
          <ac:chgData name="Walsh, Catarina (C2567)" userId="S::catarina.walsh@thamesvalley.police.uk::7fd39ffc-42ac-40f6-8763-700d4867bc51" providerId="AD" clId="Web-{71DA9E1D-42FE-D126-89E8-9F4EA2AFE60A}" dt="2025-01-09T13:57:24.393" v="0" actId="1076"/>
          <ac:cxnSpMkLst>
            <pc:docMk/>
            <pc:sldMk cId="1786657612" sldId="258"/>
            <ac:cxnSpMk id="367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93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7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6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83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2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9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8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1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4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2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8F405-82B0-482E-A2A7-942557383CE5}" type="datetimeFigureOut">
              <a:rPr lang="en-GB" smtClean="0"/>
              <a:t>23/01/2026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28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2" name="Straight Arrow Connector 441"/>
          <p:cNvCxnSpPr/>
          <p:nvPr/>
        </p:nvCxnSpPr>
        <p:spPr>
          <a:xfrm flipV="1">
            <a:off x="7909539" y="5840617"/>
            <a:ext cx="224149" cy="75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10101107" y="1848465"/>
            <a:ext cx="2011918" cy="9639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3" name="Rectangle 432"/>
          <p:cNvSpPr/>
          <p:nvPr/>
        </p:nvSpPr>
        <p:spPr>
          <a:xfrm>
            <a:off x="52631" y="4884566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6" name="Elbow Connector 415"/>
          <p:cNvCxnSpPr/>
          <p:nvPr/>
        </p:nvCxnSpPr>
        <p:spPr>
          <a:xfrm rot="5400000">
            <a:off x="7076159" y="5016495"/>
            <a:ext cx="1024915" cy="48553"/>
          </a:xfrm>
          <a:prstGeom prst="bentConnector3">
            <a:avLst>
              <a:gd name="adj1" fmla="val -276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ounded Rectangle 312"/>
          <p:cNvSpPr/>
          <p:nvPr/>
        </p:nvSpPr>
        <p:spPr>
          <a:xfrm>
            <a:off x="8612740" y="3704469"/>
            <a:ext cx="3470788" cy="11701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9019" y="1263528"/>
            <a:ext cx="1211244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Chief Finance Officer and Deputy CEO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Martin </a:t>
            </a:r>
            <a:r>
              <a:rPr lang="en-GB" sz="800" b="1" dirty="0" smtClean="0">
                <a:solidFill>
                  <a:schemeClr val="bg1"/>
                </a:solidFill>
              </a:rPr>
              <a:t>Thornley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99056" y="559554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CEO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Gillian Ormston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99055" y="37013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PCC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Matthew Barber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0553" y="66506"/>
            <a:ext cx="1473991" cy="41850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EA to COG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Charlotte Roberts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1743" y="559682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Lalitha Geddada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59529" y="569207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Kirsty Sumner </a:t>
            </a:r>
            <a:r>
              <a:rPr lang="en-GB" sz="800" dirty="0" smtClean="0">
                <a:solidFill>
                  <a:schemeClr val="tx1"/>
                </a:solidFill>
              </a:rPr>
              <a:t>(0.5FTE)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4" name="Elbow Connector 23"/>
          <p:cNvCxnSpPr>
            <a:stCxn id="11" idx="2"/>
            <a:endCxn id="10" idx="0"/>
          </p:cNvCxnSpPr>
          <p:nvPr/>
        </p:nvCxnSpPr>
        <p:spPr>
          <a:xfrm rot="16200000" flipH="1">
            <a:off x="5689213" y="512578"/>
            <a:ext cx="93949" cy="1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2" idx="3"/>
            <a:endCxn id="16" idx="0"/>
          </p:cNvCxnSpPr>
          <p:nvPr/>
        </p:nvCxnSpPr>
        <p:spPr>
          <a:xfrm>
            <a:off x="2804544" y="275760"/>
            <a:ext cx="219801" cy="293447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2" idx="1"/>
            <a:endCxn id="14" idx="0"/>
          </p:cNvCxnSpPr>
          <p:nvPr/>
        </p:nvCxnSpPr>
        <p:spPr>
          <a:xfrm rot="10800000" flipV="1">
            <a:off x="1100923" y="275760"/>
            <a:ext cx="229631" cy="28392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0" idx="2"/>
            <a:endCxn id="133" idx="0"/>
          </p:cNvCxnSpPr>
          <p:nvPr/>
        </p:nvCxnSpPr>
        <p:spPr>
          <a:xfrm rot="16200000" flipH="1">
            <a:off x="7839585" y="-1115252"/>
            <a:ext cx="275555" cy="448234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0" idx="2"/>
            <a:endCxn id="4" idx="0"/>
          </p:cNvCxnSpPr>
          <p:nvPr/>
        </p:nvCxnSpPr>
        <p:spPr>
          <a:xfrm rot="5400000">
            <a:off x="3437724" y="-1034936"/>
            <a:ext cx="275382" cy="432154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5583" y="1797898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Chief Auditor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Neil Shovell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13838" y="2441696"/>
            <a:ext cx="1138392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Principal Auditor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Amy Shearn</a:t>
            </a:r>
          </a:p>
        </p:txBody>
      </p:sp>
      <p:cxnSp>
        <p:nvCxnSpPr>
          <p:cNvPr id="50" name="Elbow Connector 49"/>
          <p:cNvCxnSpPr/>
          <p:nvPr/>
        </p:nvCxnSpPr>
        <p:spPr>
          <a:xfrm rot="10800000">
            <a:off x="3573080" y="300726"/>
            <a:ext cx="770199" cy="2002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25765" y="3029027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Finance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Rachael Martinig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234999" y="3793381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Governance &amp; Monitoring Officer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Vicki Waskett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590691" y="3665598"/>
            <a:ext cx="1256490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Complaints Review </a:t>
            </a:r>
            <a:r>
              <a:rPr lang="en-US" sz="800">
                <a:solidFill>
                  <a:schemeClr val="tx1"/>
                </a:solidFill>
              </a:rPr>
              <a:t>Mgr</a:t>
            </a:r>
            <a:r>
              <a:rPr lang="en-US" sz="800" smtClean="0">
                <a:solidFill>
                  <a:schemeClr val="tx1"/>
                </a:solidFill>
              </a:rPr>
              <a:t>.&amp;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dirty="0">
                <a:solidFill>
                  <a:schemeClr val="tx1"/>
                </a:solidFill>
              </a:rPr>
              <a:t>Dep. Monitoring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Sierra Reid</a:t>
            </a:r>
          </a:p>
        </p:txBody>
      </p:sp>
      <p:cxnSp>
        <p:nvCxnSpPr>
          <p:cNvPr id="63" name="Elbow Connector 62"/>
          <p:cNvCxnSpPr>
            <a:stCxn id="61" idx="3"/>
            <a:endCxn id="62" idx="1"/>
          </p:cNvCxnSpPr>
          <p:nvPr/>
        </p:nvCxnSpPr>
        <p:spPr>
          <a:xfrm flipV="1">
            <a:off x="1361464" y="3904841"/>
            <a:ext cx="229227" cy="127783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/>
          <p:nvPr/>
        </p:nvCxnSpPr>
        <p:spPr>
          <a:xfrm rot="10800000" flipV="1">
            <a:off x="271355" y="1491393"/>
            <a:ext cx="574020" cy="2541231"/>
          </a:xfrm>
          <a:prstGeom prst="bentConnector3">
            <a:avLst>
              <a:gd name="adj1" fmla="val 139824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1614997" y="2465040"/>
            <a:ext cx="1263519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Issy Powley 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597567" y="4254614"/>
            <a:ext cx="1256490" cy="4672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Governance Mgr.</a:t>
            </a:r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Jim Katouzian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12" name="Elbow Connector 111"/>
          <p:cNvCxnSpPr>
            <a:stCxn id="61" idx="3"/>
            <a:endCxn id="111" idx="1"/>
          </p:cNvCxnSpPr>
          <p:nvPr/>
        </p:nvCxnSpPr>
        <p:spPr>
          <a:xfrm>
            <a:off x="1361464" y="4032624"/>
            <a:ext cx="236103" cy="45560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ounded Rectangle 132"/>
          <p:cNvSpPr/>
          <p:nvPr/>
        </p:nvSpPr>
        <p:spPr>
          <a:xfrm>
            <a:off x="9286324" y="1263701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Director of Service Delivery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Helen Wake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4911215" y="1319044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Director of Strategy &amp; Performance </a:t>
            </a:r>
          </a:p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Paul </a:t>
            </a:r>
            <a:r>
              <a:rPr lang="en-GB" sz="800" b="1" dirty="0">
                <a:solidFill>
                  <a:schemeClr val="bg1"/>
                </a:solidFill>
              </a:rPr>
              <a:t>Gresty 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305026" y="1908029"/>
            <a:ext cx="973825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Sarah Stokes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4570535" y="1948252"/>
            <a:ext cx="975232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Performance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Rachel Gilbert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7" name="Rounded Rectangle 156"/>
          <p:cNvSpPr/>
          <p:nvPr/>
        </p:nvSpPr>
        <p:spPr>
          <a:xfrm>
            <a:off x="5841526" y="3079929"/>
            <a:ext cx="1219487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CSP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Mike Greenway 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3242452" y="3611812"/>
            <a:ext cx="1040966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Caseworker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David Marsh 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3226816" y="2504457"/>
            <a:ext cx="1052035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Ashley Sellwood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6435087" y="4216098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Victims First Hub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Kelly Brown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8396544" y="1824254"/>
            <a:ext cx="147120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Head of Service Delivery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Candy Heinrich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3121856" y="3045362"/>
            <a:ext cx="1172794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Alana Stockdale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164" name="Elbow Connector 163"/>
          <p:cNvCxnSpPr>
            <a:stCxn id="139" idx="1"/>
            <a:endCxn id="158" idx="1"/>
          </p:cNvCxnSpPr>
          <p:nvPr/>
        </p:nvCxnSpPr>
        <p:spPr>
          <a:xfrm rot="10800000" flipV="1">
            <a:off x="3242452" y="2139292"/>
            <a:ext cx="62574" cy="1703783"/>
          </a:xfrm>
          <a:prstGeom prst="bentConnector3">
            <a:avLst>
              <a:gd name="adj1" fmla="val 564639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Elbow Connector 165"/>
          <p:cNvCxnSpPr>
            <a:endCxn id="143" idx="0"/>
          </p:cNvCxnSpPr>
          <p:nvPr/>
        </p:nvCxnSpPr>
        <p:spPr>
          <a:xfrm rot="10800000" flipV="1">
            <a:off x="5058151" y="1772054"/>
            <a:ext cx="595008" cy="176197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/>
          <p:cNvCxnSpPr>
            <a:stCxn id="133" idx="3"/>
            <a:endCxn id="113" idx="0"/>
          </p:cNvCxnSpPr>
          <p:nvPr/>
        </p:nvCxnSpPr>
        <p:spPr>
          <a:xfrm>
            <a:off x="10954106" y="1491566"/>
            <a:ext cx="152960" cy="3568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endCxn id="159" idx="1"/>
          </p:cNvCxnSpPr>
          <p:nvPr/>
        </p:nvCxnSpPr>
        <p:spPr>
          <a:xfrm>
            <a:off x="2948710" y="2735211"/>
            <a:ext cx="278106" cy="51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52630" y="271798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67850" y="2023713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/>
          <p:cNvCxnSpPr>
            <a:stCxn id="134" idx="3"/>
          </p:cNvCxnSpPr>
          <p:nvPr/>
        </p:nvCxnSpPr>
        <p:spPr>
          <a:xfrm>
            <a:off x="6578997" y="1546909"/>
            <a:ext cx="102013" cy="380580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>
            <a:cxnSpLocks/>
            <a:endCxn id="139" idx="0"/>
          </p:cNvCxnSpPr>
          <p:nvPr/>
        </p:nvCxnSpPr>
        <p:spPr>
          <a:xfrm rot="10800000" flipV="1">
            <a:off x="3791940" y="1548113"/>
            <a:ext cx="1184507" cy="359915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ounded Rectangle 207"/>
          <p:cNvSpPr/>
          <p:nvPr/>
        </p:nvSpPr>
        <p:spPr>
          <a:xfrm>
            <a:off x="10249489" y="2076329"/>
            <a:ext cx="1844777" cy="605191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smtClean="0">
                <a:solidFill>
                  <a:schemeClr val="tx1"/>
                </a:solidFill>
              </a:rPr>
              <a:t>5  Violence </a:t>
            </a:r>
            <a:r>
              <a:rPr lang="en-US" sz="800" dirty="0" smtClean="0">
                <a:solidFill>
                  <a:schemeClr val="tx1"/>
                </a:solidFill>
              </a:rPr>
              <a:t>Prevention Partnership </a:t>
            </a:r>
            <a:r>
              <a:rPr lang="en-US" sz="800" dirty="0">
                <a:solidFill>
                  <a:schemeClr val="tx1"/>
                </a:solidFill>
              </a:rPr>
              <a:t>roles – a mix of secondments , FTC and contractors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4472039" y="3664862"/>
            <a:ext cx="1094081" cy="4538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Trust &amp; Confidence/ ICVS support Officer 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Lisa Honess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12" name="Rounded Rectangle 211"/>
          <p:cNvSpPr/>
          <p:nvPr/>
        </p:nvSpPr>
        <p:spPr>
          <a:xfrm>
            <a:off x="4552779" y="2479513"/>
            <a:ext cx="978062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Abbie James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13" name="Rounded Rectangle 212"/>
          <p:cNvSpPr/>
          <p:nvPr/>
        </p:nvSpPr>
        <p:spPr>
          <a:xfrm>
            <a:off x="4551468" y="3020418"/>
            <a:ext cx="959660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Justin </a:t>
            </a:r>
            <a:r>
              <a:rPr lang="en-US" sz="800" b="1" dirty="0" smtClean="0">
                <a:solidFill>
                  <a:schemeClr val="tx1"/>
                </a:solidFill>
              </a:rPr>
              <a:t>Thomas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214" name="Elbow Connector 213"/>
          <p:cNvCxnSpPr>
            <a:stCxn id="143" idx="1"/>
            <a:endCxn id="211" idx="1"/>
          </p:cNvCxnSpPr>
          <p:nvPr/>
        </p:nvCxnSpPr>
        <p:spPr>
          <a:xfrm rot="10800000" flipV="1">
            <a:off x="4472039" y="2179516"/>
            <a:ext cx="98496" cy="1712280"/>
          </a:xfrm>
          <a:prstGeom prst="bentConnector3">
            <a:avLst>
              <a:gd name="adj1" fmla="val 214918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355586" y="3265794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4360500" y="2710267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ounded Rectangle 218"/>
          <p:cNvSpPr/>
          <p:nvPr/>
        </p:nvSpPr>
        <p:spPr>
          <a:xfrm>
            <a:off x="5833303" y="1927489"/>
            <a:ext cx="1214174" cy="51025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Strategic Planning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Martha Foley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22" name="Rounded Rectangle 221"/>
          <p:cNvSpPr/>
          <p:nvPr/>
        </p:nvSpPr>
        <p:spPr>
          <a:xfrm>
            <a:off x="5841526" y="2527574"/>
            <a:ext cx="1208781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Strategy &amp; Risk </a:t>
            </a:r>
            <a:r>
              <a:rPr lang="en-US" sz="800" dirty="0" smtClean="0">
                <a:solidFill>
                  <a:schemeClr val="tx1"/>
                </a:solidFill>
              </a:rPr>
              <a:t>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Gary Evans</a:t>
            </a:r>
          </a:p>
        </p:txBody>
      </p:sp>
      <p:cxnSp>
        <p:nvCxnSpPr>
          <p:cNvPr id="247" name="Elbow Connector 246"/>
          <p:cNvCxnSpPr>
            <a:stCxn id="133" idx="1"/>
            <a:endCxn id="161" idx="0"/>
          </p:cNvCxnSpPr>
          <p:nvPr/>
        </p:nvCxnSpPr>
        <p:spPr>
          <a:xfrm rot="10800000" flipV="1">
            <a:off x="9132146" y="1491566"/>
            <a:ext cx="154179" cy="332688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ounded Rectangle 249"/>
          <p:cNvSpPr/>
          <p:nvPr/>
        </p:nvSpPr>
        <p:spPr>
          <a:xfrm>
            <a:off x="8305175" y="2380112"/>
            <a:ext cx="166778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Delivery Mgr.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Chloe Scrivener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277" name="Elbow Connector 276"/>
          <p:cNvCxnSpPr>
            <a:stCxn id="161" idx="1"/>
          </p:cNvCxnSpPr>
          <p:nvPr/>
        </p:nvCxnSpPr>
        <p:spPr>
          <a:xfrm rot="10800000" flipV="1">
            <a:off x="8163184" y="2055518"/>
            <a:ext cx="233360" cy="208461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Rounded Rectangle 280"/>
          <p:cNvSpPr/>
          <p:nvPr/>
        </p:nvSpPr>
        <p:spPr>
          <a:xfrm>
            <a:off x="8610468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Emma </a:t>
            </a:r>
            <a:r>
              <a:rPr lang="en-US" sz="800" b="1" dirty="0" smtClean="0">
                <a:solidFill>
                  <a:schemeClr val="tx1"/>
                </a:solidFill>
              </a:rPr>
              <a:t>Nash (currently on secondment)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82" name="Rounded Rectangle 281"/>
          <p:cNvSpPr/>
          <p:nvPr/>
        </p:nvSpPr>
        <p:spPr>
          <a:xfrm>
            <a:off x="10426299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Lewis Vaughan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8753293" y="3766230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Jacob Nurdan</a:t>
            </a:r>
          </a:p>
        </p:txBody>
      </p:sp>
      <p:cxnSp>
        <p:nvCxnSpPr>
          <p:cNvPr id="286" name="Elbow Connector 285"/>
          <p:cNvCxnSpPr>
            <a:stCxn id="250" idx="2"/>
            <a:endCxn id="281" idx="0"/>
          </p:cNvCxnSpPr>
          <p:nvPr/>
        </p:nvCxnSpPr>
        <p:spPr>
          <a:xfrm rot="16200000" flipH="1">
            <a:off x="9192524" y="2789180"/>
            <a:ext cx="207848" cy="31476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Elbow Connector 287"/>
          <p:cNvCxnSpPr>
            <a:stCxn id="250" idx="2"/>
            <a:endCxn id="282" idx="0"/>
          </p:cNvCxnSpPr>
          <p:nvPr/>
        </p:nvCxnSpPr>
        <p:spPr>
          <a:xfrm rot="16200000" flipH="1">
            <a:off x="10100440" y="1881265"/>
            <a:ext cx="207848" cy="213059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ounded Rectangle 303"/>
          <p:cNvSpPr/>
          <p:nvPr/>
        </p:nvSpPr>
        <p:spPr>
          <a:xfrm>
            <a:off x="9453830" y="4356416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Daniel Spencer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10414312" y="3749351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</a:t>
            </a:r>
            <a:r>
              <a:rPr lang="en-US" sz="800" dirty="0" smtClean="0">
                <a:solidFill>
                  <a:schemeClr val="tx1"/>
                </a:solidFill>
              </a:rPr>
              <a:t>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Anna </a:t>
            </a:r>
            <a:r>
              <a:rPr lang="en-US" sz="800" b="1" dirty="0" smtClean="0">
                <a:solidFill>
                  <a:schemeClr val="tx1"/>
                </a:solidFill>
              </a:rPr>
              <a:t>Kennington (secondment)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314" name="Elbow Connector 313"/>
          <p:cNvCxnSpPr>
            <a:endCxn id="313" idx="0"/>
          </p:cNvCxnSpPr>
          <p:nvPr/>
        </p:nvCxnSpPr>
        <p:spPr>
          <a:xfrm rot="16200000" flipH="1">
            <a:off x="9795291" y="3151626"/>
            <a:ext cx="215728" cy="88995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endCxn id="313" idx="0"/>
          </p:cNvCxnSpPr>
          <p:nvPr/>
        </p:nvCxnSpPr>
        <p:spPr>
          <a:xfrm rot="5400000">
            <a:off x="10703207" y="3133669"/>
            <a:ext cx="215728" cy="92587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Elbow Connector 341"/>
          <p:cNvCxnSpPr>
            <a:stCxn id="161" idx="2"/>
            <a:endCxn id="250" idx="0"/>
          </p:cNvCxnSpPr>
          <p:nvPr/>
        </p:nvCxnSpPr>
        <p:spPr>
          <a:xfrm rot="16200000" flipH="1">
            <a:off x="9088940" y="2329985"/>
            <a:ext cx="93331" cy="692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Rounded Rectangle 355"/>
          <p:cNvSpPr/>
          <p:nvPr/>
        </p:nvSpPr>
        <p:spPr>
          <a:xfrm>
            <a:off x="4208893" y="5599309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Victim First Officer – CYP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Dolly Ray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362" name="Elbow Connector 361"/>
          <p:cNvCxnSpPr>
            <a:stCxn id="10" idx="2"/>
            <a:endCxn id="134" idx="0"/>
          </p:cNvCxnSpPr>
          <p:nvPr/>
        </p:nvCxnSpPr>
        <p:spPr>
          <a:xfrm rot="16200000" flipH="1">
            <a:off x="5575198" y="1149136"/>
            <a:ext cx="330898" cy="891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Rounded Rectangle 380"/>
          <p:cNvSpPr/>
          <p:nvPr/>
        </p:nvSpPr>
        <p:spPr>
          <a:xfrm>
            <a:off x="96703" y="5540449"/>
            <a:ext cx="3862263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 </a:t>
            </a:r>
            <a:endParaRPr lang="en-US" sz="800" b="1" dirty="0" smtClean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Lucinda Stonell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84" name="Rounded Rectangle 383"/>
          <p:cNvSpPr/>
          <p:nvPr/>
        </p:nvSpPr>
        <p:spPr>
          <a:xfrm>
            <a:off x="96704" y="4952605"/>
            <a:ext cx="386226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GB" sz="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 Bleda </a:t>
            </a:r>
            <a:r>
              <a:rPr lang="en-GB" sz="8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Arteaga</a:t>
            </a:r>
            <a:endParaRPr lang="en-US" sz="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2" name="Rounded Rectangle 391"/>
          <p:cNvSpPr/>
          <p:nvPr/>
        </p:nvSpPr>
        <p:spPr>
          <a:xfrm>
            <a:off x="96703" y="6034390"/>
            <a:ext cx="3862263" cy="5494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Data Quality &amp; Admin. 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Isobel Doyle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405" name="Straight Arrow Connector 404"/>
          <p:cNvCxnSpPr/>
          <p:nvPr/>
        </p:nvCxnSpPr>
        <p:spPr>
          <a:xfrm flipH="1" flipV="1">
            <a:off x="4005907" y="5833581"/>
            <a:ext cx="202986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Rounded Rectangle 409"/>
          <p:cNvSpPr/>
          <p:nvPr/>
        </p:nvSpPr>
        <p:spPr>
          <a:xfrm>
            <a:off x="6113922" y="5564423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Snr. Victim First Officer – DA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Nazia Ahmed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8138776" y="4989359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6" name="Rounded Rectangle 435"/>
          <p:cNvSpPr/>
          <p:nvPr/>
        </p:nvSpPr>
        <p:spPr>
          <a:xfrm>
            <a:off x="8182848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Georgia </a:t>
            </a:r>
            <a:r>
              <a:rPr lang="en-US" sz="800" b="1" dirty="0" err="1" smtClean="0">
                <a:solidFill>
                  <a:schemeClr val="tx1"/>
                </a:solidFill>
              </a:rPr>
              <a:t>Kneafsey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38" name="Rounded Rectangle 437"/>
          <p:cNvSpPr/>
          <p:nvPr/>
        </p:nvSpPr>
        <p:spPr>
          <a:xfrm>
            <a:off x="10153639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Jay Ellams</a:t>
            </a:r>
          </a:p>
        </p:txBody>
      </p:sp>
      <p:sp>
        <p:nvSpPr>
          <p:cNvPr id="439" name="Rounded Rectangle 438"/>
          <p:cNvSpPr/>
          <p:nvPr/>
        </p:nvSpPr>
        <p:spPr>
          <a:xfrm>
            <a:off x="8182849" y="5076939"/>
            <a:ext cx="380268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err="1" smtClean="0">
                <a:solidFill>
                  <a:schemeClr val="tx1"/>
                </a:solidFill>
              </a:rPr>
              <a:t>Shaf</a:t>
            </a:r>
            <a:r>
              <a:rPr lang="en-US" sz="800" b="1" smtClean="0">
                <a:solidFill>
                  <a:schemeClr val="tx1"/>
                </a:solidFill>
              </a:rPr>
              <a:t> Knott 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50" name="Rounded Rectangle 449"/>
          <p:cNvSpPr/>
          <p:nvPr/>
        </p:nvSpPr>
        <p:spPr>
          <a:xfrm>
            <a:off x="8182848" y="6204466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</a:t>
            </a:r>
            <a:r>
              <a:rPr lang="en-US" sz="800" dirty="0" smtClean="0">
                <a:solidFill>
                  <a:schemeClr val="tx1"/>
                </a:solidFill>
              </a:rPr>
              <a:t>Officers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rgbClr val="FF0000"/>
                </a:solidFill>
              </a:rPr>
              <a:t>Vacancies </a:t>
            </a:r>
            <a:r>
              <a:rPr lang="en-US" sz="800" b="1" dirty="0" smtClean="0">
                <a:solidFill>
                  <a:srgbClr val="FF0000"/>
                </a:solidFill>
              </a:rPr>
              <a:t>x2</a:t>
            </a:r>
            <a:endParaRPr lang="en-US" sz="800" b="1" dirty="0">
              <a:solidFill>
                <a:srgbClr val="FF0000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7160504" y="1918611"/>
            <a:ext cx="881738" cy="7629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TV Criminal Justice Board Programme 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Paul Powell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14" name="Rounded Rectangle 113"/>
          <p:cNvSpPr/>
          <p:nvPr/>
        </p:nvSpPr>
        <p:spPr>
          <a:xfrm>
            <a:off x="1613634" y="3044008"/>
            <a:ext cx="1242553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</a:t>
            </a:r>
            <a:r>
              <a:rPr lang="en-US" sz="800" dirty="0" smtClean="0">
                <a:solidFill>
                  <a:schemeClr val="tx1"/>
                </a:solidFill>
              </a:rPr>
              <a:t>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Sophie Bradford</a:t>
            </a:r>
            <a:endParaRPr lang="en-US" sz="800" b="1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Apprentice  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27002" y="3268270"/>
            <a:ext cx="2184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1" name="Rounded Rectangle 200"/>
          <p:cNvSpPr/>
          <p:nvPr/>
        </p:nvSpPr>
        <p:spPr>
          <a:xfrm>
            <a:off x="1608042" y="1870724"/>
            <a:ext cx="126675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Ass. Accountant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Becky Collins</a:t>
            </a:r>
          </a:p>
          <a:p>
            <a:pPr lvl="0" algn="ctr"/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169" name="Straight Connector 168"/>
          <p:cNvCxnSpPr>
            <a:stCxn id="41" idx="3"/>
            <a:endCxn id="41" idx="3"/>
          </p:cNvCxnSpPr>
          <p:nvPr/>
        </p:nvCxnSpPr>
        <p:spPr>
          <a:xfrm>
            <a:off x="1342048" y="203714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cxnSpLocks/>
          </p:cNvCxnSpPr>
          <p:nvPr/>
        </p:nvCxnSpPr>
        <p:spPr>
          <a:xfrm rot="5400000">
            <a:off x="770164" y="2607389"/>
            <a:ext cx="1215263" cy="1064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58729" y="2047537"/>
            <a:ext cx="0" cy="63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58729" y="2047537"/>
            <a:ext cx="72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441897" y="270870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 flipV="1">
            <a:off x="1479514" y="3269392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1431045" y="206759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219" idx="1"/>
            <a:endCxn id="157" idx="1"/>
          </p:cNvCxnSpPr>
          <p:nvPr/>
        </p:nvCxnSpPr>
        <p:spPr>
          <a:xfrm rot="10800000" flipH="1" flipV="1">
            <a:off x="5833302" y="2182617"/>
            <a:ext cx="8223" cy="1128575"/>
          </a:xfrm>
          <a:prstGeom prst="bentConnector3">
            <a:avLst>
              <a:gd name="adj1" fmla="val -202427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2967310" y="3283251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5675031" y="278690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Elbow Connector 134"/>
          <p:cNvCxnSpPr>
            <a:stCxn id="134" idx="3"/>
            <a:endCxn id="96" idx="0"/>
          </p:cNvCxnSpPr>
          <p:nvPr/>
        </p:nvCxnSpPr>
        <p:spPr>
          <a:xfrm>
            <a:off x="6578997" y="1546909"/>
            <a:ext cx="1022376" cy="37170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ounded Rectangle 97"/>
          <p:cNvSpPr/>
          <p:nvPr/>
        </p:nvSpPr>
        <p:spPr>
          <a:xfrm>
            <a:off x="10152442" y="6204466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Paul Townsend</a:t>
            </a:r>
            <a:endParaRPr lang="en-US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65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77d5213-94eb-43f0-a63c-3f6fb2b829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8CCEA505974246A591A64AC6C9AA21" ma:contentTypeVersion="18" ma:contentTypeDescription="Create a new document." ma:contentTypeScope="" ma:versionID="029ca32af358e1a77aeec12320adc455">
  <xsd:schema xmlns:xsd="http://www.w3.org/2001/XMLSchema" xmlns:xs="http://www.w3.org/2001/XMLSchema" xmlns:p="http://schemas.microsoft.com/office/2006/metadata/properties" xmlns:ns3="e5521253-1f0e-4592-bbdf-935f26874935" xmlns:ns4="e77d5213-94eb-43f0-a63c-3f6fb2b829cc" targetNamespace="http://schemas.microsoft.com/office/2006/metadata/properties" ma:root="true" ma:fieldsID="277bf09ed0c5f90a340110bfd74517af" ns3:_="" ns4:_="">
    <xsd:import namespace="e5521253-1f0e-4592-bbdf-935f26874935"/>
    <xsd:import namespace="e77d5213-94eb-43f0-a63c-3f6fb2b829c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521253-1f0e-4592-bbdf-935f268749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d5213-94eb-43f0-a63c-3f6fb2b829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0F5FE4-5916-465C-97FC-845B0ABF61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96E3F4-F322-4014-83F4-AD5BB43FAE89}">
  <ds:schemaRefs>
    <ds:schemaRef ds:uri="http://schemas.microsoft.com/office/2006/documentManagement/types"/>
    <ds:schemaRef ds:uri="e77d5213-94eb-43f0-a63c-3f6fb2b829cc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  <ds:schemaRef ds:uri="e5521253-1f0e-4592-bbdf-935f26874935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3C78B4E-C429-43CC-B8E1-F7D1DDE5A8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521253-1f0e-4592-bbdf-935f26874935"/>
    <ds:schemaRef ds:uri="e77d5213-94eb-43f0-a63c-3f6fb2b829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297</Words>
  <Application>Microsoft Office PowerPoint</Application>
  <PresentationFormat>Widescreen</PresentationFormat>
  <Paragraphs>97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SERIP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Westall, Caroline (C5834)</dc:creator>
  <cp:lastModifiedBy>Ashley Sellwood (C0500)</cp:lastModifiedBy>
  <cp:revision>36</cp:revision>
  <cp:lastPrinted>2025-06-23T09:54:23Z</cp:lastPrinted>
  <dcterms:created xsi:type="dcterms:W3CDTF">2024-09-27T08:42:44Z</dcterms:created>
  <dcterms:modified xsi:type="dcterms:W3CDTF">2026-01-23T14:28:27Z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0x0101008A8CCEA505974246A591A64AC6C9AA21</vt:lpwstr>
  </property>
</Properties>
</file>