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7E1"/>
    <a:srgbClr val="FBE4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14598E-ADF0-27E2-E6E1-CBC87D24E712}" v="3" dt="2026-02-12T08:08:50.0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93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775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666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83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26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273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399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383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412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541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32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8F405-82B0-482E-A2A7-942557383CE5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28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2" name="Straight Arrow Connector 441"/>
          <p:cNvCxnSpPr/>
          <p:nvPr/>
        </p:nvCxnSpPr>
        <p:spPr>
          <a:xfrm flipV="1">
            <a:off x="7909539" y="5840617"/>
            <a:ext cx="224149" cy="751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ectangle 112"/>
          <p:cNvSpPr/>
          <p:nvPr/>
        </p:nvSpPr>
        <p:spPr>
          <a:xfrm>
            <a:off x="10101107" y="1848465"/>
            <a:ext cx="2011918" cy="9639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3" name="Rectangle 432"/>
          <p:cNvSpPr/>
          <p:nvPr/>
        </p:nvSpPr>
        <p:spPr>
          <a:xfrm>
            <a:off x="52631" y="4884566"/>
            <a:ext cx="3935264" cy="1783410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16" name="Elbow Connector 415"/>
          <p:cNvCxnSpPr/>
          <p:nvPr/>
        </p:nvCxnSpPr>
        <p:spPr>
          <a:xfrm rot="5400000">
            <a:off x="7076159" y="5016495"/>
            <a:ext cx="1024915" cy="48553"/>
          </a:xfrm>
          <a:prstGeom prst="bentConnector3">
            <a:avLst>
              <a:gd name="adj1" fmla="val -2763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" name="Rounded Rectangle 312"/>
          <p:cNvSpPr/>
          <p:nvPr/>
        </p:nvSpPr>
        <p:spPr>
          <a:xfrm>
            <a:off x="8612740" y="3704469"/>
            <a:ext cx="3470788" cy="1170164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80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09019" y="1263528"/>
            <a:ext cx="1211244" cy="455730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Chief Finance Officer and Deputy CEO</a:t>
            </a:r>
          </a:p>
          <a:p>
            <a:pPr algn="ctr"/>
            <a:r>
              <a:rPr lang="en-GB" sz="800" b="1" dirty="0">
                <a:solidFill>
                  <a:schemeClr val="bg1"/>
                </a:solidFill>
              </a:rPr>
              <a:t>Martin Thornley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799056" y="559554"/>
            <a:ext cx="1874263" cy="428592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bg1"/>
                </a:solidFill>
              </a:rPr>
              <a:t>CEO</a:t>
            </a:r>
          </a:p>
          <a:p>
            <a:pPr algn="ctr"/>
            <a:r>
              <a:rPr lang="en-GB" sz="800" b="1">
                <a:solidFill>
                  <a:schemeClr val="bg1"/>
                </a:solidFill>
              </a:rPr>
              <a:t>Gillian Ormston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799055" y="37013"/>
            <a:ext cx="1874263" cy="428592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bg1"/>
                </a:solidFill>
              </a:rPr>
              <a:t>PCC</a:t>
            </a:r>
          </a:p>
          <a:p>
            <a:pPr algn="ctr"/>
            <a:r>
              <a:rPr lang="en-GB" sz="800" b="1">
                <a:solidFill>
                  <a:schemeClr val="bg1"/>
                </a:solidFill>
              </a:rPr>
              <a:t>Matthew Barber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330553" y="66506"/>
            <a:ext cx="1473991" cy="418507"/>
          </a:xfrm>
          <a:prstGeom prst="roundRect">
            <a:avLst/>
          </a:prstGeom>
          <a:solidFill>
            <a:srgbClr val="FBE4D5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EA to COG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Charlotte Roberts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91743" y="559682"/>
            <a:ext cx="1473991" cy="458817"/>
          </a:xfrm>
          <a:prstGeom prst="roundRect">
            <a:avLst/>
          </a:prstGeom>
          <a:solidFill>
            <a:srgbClr val="FBE4D5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Admin Support Assistant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Lalitha Geddada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159529" y="569207"/>
            <a:ext cx="1473991" cy="458817"/>
          </a:xfrm>
          <a:prstGeom prst="roundRect">
            <a:avLst/>
          </a:prstGeom>
          <a:solidFill>
            <a:srgbClr val="FBE4D5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</a:rPr>
              <a:t>Admin Support Assistant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Kirsty Sumner </a:t>
            </a:r>
            <a:r>
              <a:rPr lang="en-GB" sz="800" dirty="0">
                <a:solidFill>
                  <a:schemeClr val="tx1"/>
                </a:solidFill>
              </a:rPr>
              <a:t>(0.5FTE)</a:t>
            </a:r>
          </a:p>
        </p:txBody>
      </p:sp>
      <p:cxnSp>
        <p:nvCxnSpPr>
          <p:cNvPr id="24" name="Elbow Connector 23"/>
          <p:cNvCxnSpPr>
            <a:stCxn id="11" idx="2"/>
            <a:endCxn id="10" idx="0"/>
          </p:cNvCxnSpPr>
          <p:nvPr/>
        </p:nvCxnSpPr>
        <p:spPr>
          <a:xfrm rot="16200000" flipH="1">
            <a:off x="5689213" y="512578"/>
            <a:ext cx="93949" cy="1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12" idx="3"/>
            <a:endCxn id="16" idx="0"/>
          </p:cNvCxnSpPr>
          <p:nvPr/>
        </p:nvCxnSpPr>
        <p:spPr>
          <a:xfrm>
            <a:off x="2804544" y="275760"/>
            <a:ext cx="219801" cy="293447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12" idx="1"/>
            <a:endCxn id="14" idx="0"/>
          </p:cNvCxnSpPr>
          <p:nvPr/>
        </p:nvCxnSpPr>
        <p:spPr>
          <a:xfrm rot="10800000" flipV="1">
            <a:off x="1100923" y="275760"/>
            <a:ext cx="229631" cy="283922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10" idx="2"/>
            <a:endCxn id="133" idx="0"/>
          </p:cNvCxnSpPr>
          <p:nvPr/>
        </p:nvCxnSpPr>
        <p:spPr>
          <a:xfrm rot="16200000" flipH="1">
            <a:off x="7839585" y="-1115252"/>
            <a:ext cx="275555" cy="4482349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10" idx="2"/>
            <a:endCxn id="4" idx="0"/>
          </p:cNvCxnSpPr>
          <p:nvPr/>
        </p:nvCxnSpPr>
        <p:spPr>
          <a:xfrm rot="5400000">
            <a:off x="3437724" y="-1034936"/>
            <a:ext cx="275382" cy="4321547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215583" y="1797898"/>
            <a:ext cx="112646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</a:rPr>
              <a:t>Chief Auditor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Neil Shovell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213838" y="2441696"/>
            <a:ext cx="1138392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Principal Auditor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Amy Shearn</a:t>
            </a:r>
          </a:p>
        </p:txBody>
      </p:sp>
      <p:cxnSp>
        <p:nvCxnSpPr>
          <p:cNvPr id="50" name="Elbow Connector 49"/>
          <p:cNvCxnSpPr/>
          <p:nvPr/>
        </p:nvCxnSpPr>
        <p:spPr>
          <a:xfrm rot="10800000">
            <a:off x="3573080" y="300726"/>
            <a:ext cx="770199" cy="2002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/>
        </p:nvSpPr>
        <p:spPr>
          <a:xfrm>
            <a:off x="225765" y="3029027"/>
            <a:ext cx="112646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Head of Finance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Rachael Martinig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234999" y="3793381"/>
            <a:ext cx="112646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Head of Governance &amp; Monitoring Officer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Vicki Waskett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1590691" y="3665598"/>
            <a:ext cx="1256490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Complaints Review </a:t>
            </a:r>
            <a:r>
              <a:rPr lang="en-US" sz="800">
                <a:solidFill>
                  <a:schemeClr val="tx1"/>
                </a:solidFill>
              </a:rPr>
              <a:t>Mgr.&amp;</a:t>
            </a:r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dirty="0">
                <a:solidFill>
                  <a:schemeClr val="tx1"/>
                </a:solidFill>
              </a:rPr>
              <a:t>Dep. Monitoring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Sierra Reid</a:t>
            </a:r>
          </a:p>
        </p:txBody>
      </p:sp>
      <p:cxnSp>
        <p:nvCxnSpPr>
          <p:cNvPr id="63" name="Elbow Connector 62"/>
          <p:cNvCxnSpPr>
            <a:stCxn id="61" idx="3"/>
            <a:endCxn id="62" idx="1"/>
          </p:cNvCxnSpPr>
          <p:nvPr/>
        </p:nvCxnSpPr>
        <p:spPr>
          <a:xfrm flipV="1">
            <a:off x="1361464" y="3904841"/>
            <a:ext cx="229227" cy="127783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/>
          <p:cNvCxnSpPr/>
          <p:nvPr/>
        </p:nvCxnSpPr>
        <p:spPr>
          <a:xfrm rot="10800000" flipV="1">
            <a:off x="271355" y="1491393"/>
            <a:ext cx="574020" cy="2541231"/>
          </a:xfrm>
          <a:prstGeom prst="bentConnector3">
            <a:avLst>
              <a:gd name="adj1" fmla="val 139824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ounded Rectangle 77"/>
          <p:cNvSpPr/>
          <p:nvPr/>
        </p:nvSpPr>
        <p:spPr>
          <a:xfrm>
            <a:off x="1614997" y="2465040"/>
            <a:ext cx="1263519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Finance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Issy Powley 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1597567" y="4254614"/>
            <a:ext cx="1256490" cy="46723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Governance Mgr.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</a:rPr>
              <a:t>Jim Katouzian</a:t>
            </a:r>
          </a:p>
          <a:p>
            <a:pPr lvl="0" algn="ctr"/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112" name="Elbow Connector 111"/>
          <p:cNvCxnSpPr>
            <a:stCxn id="61" idx="3"/>
            <a:endCxn id="111" idx="1"/>
          </p:cNvCxnSpPr>
          <p:nvPr/>
        </p:nvCxnSpPr>
        <p:spPr>
          <a:xfrm>
            <a:off x="1361464" y="4032624"/>
            <a:ext cx="236103" cy="455605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ounded Rectangle 132"/>
          <p:cNvSpPr/>
          <p:nvPr/>
        </p:nvSpPr>
        <p:spPr>
          <a:xfrm>
            <a:off x="9286324" y="1263701"/>
            <a:ext cx="1667782" cy="455730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bg1"/>
                </a:solidFill>
              </a:rPr>
              <a:t>Director of Service Delivery</a:t>
            </a:r>
          </a:p>
          <a:p>
            <a:pPr algn="ctr"/>
            <a:r>
              <a:rPr lang="en-GB" sz="800" b="1">
                <a:solidFill>
                  <a:schemeClr val="bg1"/>
                </a:solidFill>
              </a:rPr>
              <a:t>Helen Wake</a:t>
            </a:r>
          </a:p>
        </p:txBody>
      </p:sp>
      <p:sp>
        <p:nvSpPr>
          <p:cNvPr id="134" name="Rounded Rectangle 133"/>
          <p:cNvSpPr/>
          <p:nvPr/>
        </p:nvSpPr>
        <p:spPr>
          <a:xfrm>
            <a:off x="4911215" y="1319044"/>
            <a:ext cx="1667782" cy="455730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Director of Strategy &amp; Performance </a:t>
            </a:r>
          </a:p>
          <a:p>
            <a:pPr algn="ctr"/>
            <a:r>
              <a:rPr lang="en-GB" sz="800" b="1" dirty="0">
                <a:solidFill>
                  <a:schemeClr val="bg1"/>
                </a:solidFill>
              </a:rPr>
              <a:t>Paul Gresty </a:t>
            </a:r>
          </a:p>
        </p:txBody>
      </p:sp>
      <p:sp>
        <p:nvSpPr>
          <p:cNvPr id="139" name="Rounded Rectangle 138"/>
          <p:cNvSpPr/>
          <p:nvPr/>
        </p:nvSpPr>
        <p:spPr>
          <a:xfrm>
            <a:off x="3305026" y="1908029"/>
            <a:ext cx="973825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Comms &amp; Engagement Mgr.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Sarah Stokes</a:t>
            </a:r>
          </a:p>
        </p:txBody>
      </p:sp>
      <p:sp>
        <p:nvSpPr>
          <p:cNvPr id="143" name="Rounded Rectangle 142"/>
          <p:cNvSpPr/>
          <p:nvPr/>
        </p:nvSpPr>
        <p:spPr>
          <a:xfrm>
            <a:off x="4570535" y="1948252"/>
            <a:ext cx="975232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Head of Performance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Rachel Gilbert</a:t>
            </a:r>
          </a:p>
        </p:txBody>
      </p:sp>
      <p:sp>
        <p:nvSpPr>
          <p:cNvPr id="157" name="Rounded Rectangle 156"/>
          <p:cNvSpPr/>
          <p:nvPr/>
        </p:nvSpPr>
        <p:spPr>
          <a:xfrm>
            <a:off x="5841526" y="3079929"/>
            <a:ext cx="1219487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CSP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Mike Greenway </a:t>
            </a:r>
            <a:br>
              <a:rPr lang="en-US" sz="800" b="1" dirty="0">
                <a:solidFill>
                  <a:schemeClr val="tx1"/>
                </a:solidFill>
              </a:rPr>
            </a:b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158" name="Rounded Rectangle 157"/>
          <p:cNvSpPr/>
          <p:nvPr/>
        </p:nvSpPr>
        <p:spPr>
          <a:xfrm>
            <a:off x="3242452" y="3611812"/>
            <a:ext cx="1040966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Caseworker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David Marsh </a:t>
            </a:r>
          </a:p>
        </p:txBody>
      </p:sp>
      <p:sp>
        <p:nvSpPr>
          <p:cNvPr id="159" name="Rounded Rectangle 158"/>
          <p:cNvSpPr/>
          <p:nvPr/>
        </p:nvSpPr>
        <p:spPr>
          <a:xfrm>
            <a:off x="3226816" y="2504457"/>
            <a:ext cx="1052035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Comms &amp; Engagement Officer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Ashley Sellwood</a:t>
            </a:r>
          </a:p>
        </p:txBody>
      </p:sp>
      <p:sp>
        <p:nvSpPr>
          <p:cNvPr id="160" name="Rounded Rectangle 159"/>
          <p:cNvSpPr/>
          <p:nvPr/>
        </p:nvSpPr>
        <p:spPr>
          <a:xfrm>
            <a:off x="6435087" y="4216098"/>
            <a:ext cx="184477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Victims First Hub Mgr.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Kelly Brown</a:t>
            </a:r>
          </a:p>
        </p:txBody>
      </p:sp>
      <p:sp>
        <p:nvSpPr>
          <p:cNvPr id="161" name="Rounded Rectangle 160"/>
          <p:cNvSpPr/>
          <p:nvPr/>
        </p:nvSpPr>
        <p:spPr>
          <a:xfrm>
            <a:off x="8396544" y="1824254"/>
            <a:ext cx="147120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Head of Service Delivery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Candy Heinrich</a:t>
            </a:r>
          </a:p>
        </p:txBody>
      </p:sp>
      <p:sp>
        <p:nvSpPr>
          <p:cNvPr id="163" name="Rounded Rectangle 162"/>
          <p:cNvSpPr/>
          <p:nvPr/>
        </p:nvSpPr>
        <p:spPr>
          <a:xfrm>
            <a:off x="3121856" y="3045362"/>
            <a:ext cx="1172794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Comms &amp; Engagement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Alana Stockdale</a:t>
            </a:r>
          </a:p>
        </p:txBody>
      </p:sp>
      <p:cxnSp>
        <p:nvCxnSpPr>
          <p:cNvPr id="164" name="Elbow Connector 163"/>
          <p:cNvCxnSpPr>
            <a:stCxn id="139" idx="1"/>
            <a:endCxn id="158" idx="1"/>
          </p:cNvCxnSpPr>
          <p:nvPr/>
        </p:nvCxnSpPr>
        <p:spPr>
          <a:xfrm rot="10800000" flipV="1">
            <a:off x="3242452" y="2139292"/>
            <a:ext cx="62574" cy="1703783"/>
          </a:xfrm>
          <a:prstGeom prst="bentConnector3">
            <a:avLst>
              <a:gd name="adj1" fmla="val 564639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Elbow Connector 165"/>
          <p:cNvCxnSpPr>
            <a:endCxn id="143" idx="0"/>
          </p:cNvCxnSpPr>
          <p:nvPr/>
        </p:nvCxnSpPr>
        <p:spPr>
          <a:xfrm rot="10800000" flipV="1">
            <a:off x="5058151" y="1772054"/>
            <a:ext cx="595008" cy="176197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Elbow Connector 166"/>
          <p:cNvCxnSpPr>
            <a:stCxn id="133" idx="3"/>
            <a:endCxn id="113" idx="0"/>
          </p:cNvCxnSpPr>
          <p:nvPr/>
        </p:nvCxnSpPr>
        <p:spPr>
          <a:xfrm>
            <a:off x="10954106" y="1491566"/>
            <a:ext cx="152960" cy="356899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endCxn id="159" idx="1"/>
          </p:cNvCxnSpPr>
          <p:nvPr/>
        </p:nvCxnSpPr>
        <p:spPr>
          <a:xfrm>
            <a:off x="2948710" y="2735211"/>
            <a:ext cx="278106" cy="51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/>
          <p:nvPr/>
        </p:nvCxnSpPr>
        <p:spPr>
          <a:xfrm>
            <a:off x="52630" y="2717986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/>
          <p:cNvCxnSpPr/>
          <p:nvPr/>
        </p:nvCxnSpPr>
        <p:spPr>
          <a:xfrm>
            <a:off x="67850" y="2023713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Elbow Connector 199"/>
          <p:cNvCxnSpPr>
            <a:stCxn id="134" idx="3"/>
          </p:cNvCxnSpPr>
          <p:nvPr/>
        </p:nvCxnSpPr>
        <p:spPr>
          <a:xfrm>
            <a:off x="6578997" y="1546909"/>
            <a:ext cx="102013" cy="380580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>
            <a:cxnSpLocks/>
            <a:endCxn id="139" idx="0"/>
          </p:cNvCxnSpPr>
          <p:nvPr/>
        </p:nvCxnSpPr>
        <p:spPr>
          <a:xfrm rot="10800000" flipV="1">
            <a:off x="3791940" y="1548113"/>
            <a:ext cx="1184507" cy="359915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ounded Rectangle 207"/>
          <p:cNvSpPr/>
          <p:nvPr/>
        </p:nvSpPr>
        <p:spPr>
          <a:xfrm>
            <a:off x="10249489" y="2076329"/>
            <a:ext cx="1844777" cy="605191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4 Violence Prevention Partnership roles – a mix of secondments , FTC and contractors</a:t>
            </a:r>
          </a:p>
        </p:txBody>
      </p:sp>
      <p:sp>
        <p:nvSpPr>
          <p:cNvPr id="211" name="Rounded Rectangle 210"/>
          <p:cNvSpPr/>
          <p:nvPr/>
        </p:nvSpPr>
        <p:spPr>
          <a:xfrm>
            <a:off x="4472039" y="3664862"/>
            <a:ext cx="1094081" cy="45386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Trust &amp; Confidence/ ICVS support Officer 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Lisa Honess</a:t>
            </a:r>
          </a:p>
          <a:p>
            <a:pPr lvl="0"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12" name="Rounded Rectangle 211"/>
          <p:cNvSpPr/>
          <p:nvPr/>
        </p:nvSpPr>
        <p:spPr>
          <a:xfrm>
            <a:off x="4552779" y="2479513"/>
            <a:ext cx="978062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Strategic Analyst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Abbie James</a:t>
            </a:r>
            <a:br>
              <a:rPr lang="en-US" sz="800" b="1" dirty="0">
                <a:solidFill>
                  <a:schemeClr val="tx1"/>
                </a:solidFill>
              </a:rPr>
            </a:b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213" name="Rounded Rectangle 212"/>
          <p:cNvSpPr/>
          <p:nvPr/>
        </p:nvSpPr>
        <p:spPr>
          <a:xfrm>
            <a:off x="4551468" y="3020418"/>
            <a:ext cx="959660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Strategic Analyst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Justin Thomas</a:t>
            </a:r>
          </a:p>
        </p:txBody>
      </p:sp>
      <p:cxnSp>
        <p:nvCxnSpPr>
          <p:cNvPr id="214" name="Elbow Connector 213"/>
          <p:cNvCxnSpPr>
            <a:stCxn id="143" idx="1"/>
            <a:endCxn id="211" idx="1"/>
          </p:cNvCxnSpPr>
          <p:nvPr/>
        </p:nvCxnSpPr>
        <p:spPr>
          <a:xfrm rot="10800000" flipV="1">
            <a:off x="4472039" y="2179516"/>
            <a:ext cx="98496" cy="1712280"/>
          </a:xfrm>
          <a:prstGeom prst="bentConnector3">
            <a:avLst>
              <a:gd name="adj1" fmla="val 214918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/>
          <p:nvPr/>
        </p:nvCxnSpPr>
        <p:spPr>
          <a:xfrm>
            <a:off x="4355586" y="3265794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/>
          <p:cNvCxnSpPr/>
          <p:nvPr/>
        </p:nvCxnSpPr>
        <p:spPr>
          <a:xfrm>
            <a:off x="4360500" y="2710267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Rounded Rectangle 218"/>
          <p:cNvSpPr/>
          <p:nvPr/>
        </p:nvSpPr>
        <p:spPr>
          <a:xfrm>
            <a:off x="5833303" y="1927489"/>
            <a:ext cx="1214174" cy="51025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Head of Strategic Planning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Martha Foley</a:t>
            </a:r>
          </a:p>
        </p:txBody>
      </p:sp>
      <p:sp>
        <p:nvSpPr>
          <p:cNvPr id="222" name="Rounded Rectangle 221"/>
          <p:cNvSpPr/>
          <p:nvPr/>
        </p:nvSpPr>
        <p:spPr>
          <a:xfrm>
            <a:off x="5841526" y="2527574"/>
            <a:ext cx="1208781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Strategy &amp; Risk Manager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Gary Evans</a:t>
            </a:r>
          </a:p>
        </p:txBody>
      </p:sp>
      <p:cxnSp>
        <p:nvCxnSpPr>
          <p:cNvPr id="247" name="Elbow Connector 246"/>
          <p:cNvCxnSpPr>
            <a:stCxn id="133" idx="1"/>
            <a:endCxn id="161" idx="0"/>
          </p:cNvCxnSpPr>
          <p:nvPr/>
        </p:nvCxnSpPr>
        <p:spPr>
          <a:xfrm rot="10800000" flipV="1">
            <a:off x="9132146" y="1491566"/>
            <a:ext cx="154179" cy="332688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Rounded Rectangle 249"/>
          <p:cNvSpPr/>
          <p:nvPr/>
        </p:nvSpPr>
        <p:spPr>
          <a:xfrm>
            <a:off x="8305175" y="2380112"/>
            <a:ext cx="166778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Delivery Mgr.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Chloe Scrivener</a:t>
            </a:r>
          </a:p>
        </p:txBody>
      </p:sp>
      <p:cxnSp>
        <p:nvCxnSpPr>
          <p:cNvPr id="277" name="Elbow Connector 276"/>
          <p:cNvCxnSpPr>
            <a:stCxn id="161" idx="1"/>
          </p:cNvCxnSpPr>
          <p:nvPr/>
        </p:nvCxnSpPr>
        <p:spPr>
          <a:xfrm rot="10800000" flipV="1">
            <a:off x="8163184" y="2055518"/>
            <a:ext cx="233360" cy="2084612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1" name="Rounded Rectangle 280"/>
          <p:cNvSpPr/>
          <p:nvPr/>
        </p:nvSpPr>
        <p:spPr>
          <a:xfrm>
            <a:off x="8610468" y="3050487"/>
            <a:ext cx="1686725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Delivery Mgr.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Emma Nash (currently on secondment)</a:t>
            </a:r>
          </a:p>
        </p:txBody>
      </p:sp>
      <p:sp>
        <p:nvSpPr>
          <p:cNvPr id="282" name="Rounded Rectangle 281"/>
          <p:cNvSpPr/>
          <p:nvPr/>
        </p:nvSpPr>
        <p:spPr>
          <a:xfrm>
            <a:off x="10426299" y="3050487"/>
            <a:ext cx="1686725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Delivery Mgr.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Lewis Vaughan</a:t>
            </a:r>
          </a:p>
        </p:txBody>
      </p:sp>
      <p:sp>
        <p:nvSpPr>
          <p:cNvPr id="285" name="Rounded Rectangle 284"/>
          <p:cNvSpPr/>
          <p:nvPr/>
        </p:nvSpPr>
        <p:spPr>
          <a:xfrm>
            <a:off x="8753293" y="3766230"/>
            <a:ext cx="153395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Delivery Officer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Jacob Nurdan</a:t>
            </a:r>
          </a:p>
        </p:txBody>
      </p:sp>
      <p:cxnSp>
        <p:nvCxnSpPr>
          <p:cNvPr id="286" name="Elbow Connector 285"/>
          <p:cNvCxnSpPr>
            <a:stCxn id="250" idx="2"/>
            <a:endCxn id="281" idx="0"/>
          </p:cNvCxnSpPr>
          <p:nvPr/>
        </p:nvCxnSpPr>
        <p:spPr>
          <a:xfrm rot="16200000" flipH="1">
            <a:off x="9192524" y="2789180"/>
            <a:ext cx="207848" cy="314765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Elbow Connector 287"/>
          <p:cNvCxnSpPr>
            <a:stCxn id="250" idx="2"/>
            <a:endCxn id="282" idx="0"/>
          </p:cNvCxnSpPr>
          <p:nvPr/>
        </p:nvCxnSpPr>
        <p:spPr>
          <a:xfrm rot="16200000" flipH="1">
            <a:off x="10100440" y="1881265"/>
            <a:ext cx="207848" cy="2130596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Rounded Rectangle 303"/>
          <p:cNvSpPr/>
          <p:nvPr/>
        </p:nvSpPr>
        <p:spPr>
          <a:xfrm>
            <a:off x="9453830" y="4356416"/>
            <a:ext cx="153395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Delivery Officer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Daniel Spencer</a:t>
            </a:r>
          </a:p>
        </p:txBody>
      </p:sp>
      <p:sp>
        <p:nvSpPr>
          <p:cNvPr id="305" name="Rounded Rectangle 304"/>
          <p:cNvSpPr/>
          <p:nvPr/>
        </p:nvSpPr>
        <p:spPr>
          <a:xfrm>
            <a:off x="10414312" y="3749351"/>
            <a:ext cx="153395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Delivery Manager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Anna Kennington (secondment)</a:t>
            </a:r>
          </a:p>
        </p:txBody>
      </p:sp>
      <p:cxnSp>
        <p:nvCxnSpPr>
          <p:cNvPr id="314" name="Elbow Connector 313"/>
          <p:cNvCxnSpPr>
            <a:endCxn id="313" idx="0"/>
          </p:cNvCxnSpPr>
          <p:nvPr/>
        </p:nvCxnSpPr>
        <p:spPr>
          <a:xfrm rot="16200000" flipH="1">
            <a:off x="9795291" y="3151626"/>
            <a:ext cx="215728" cy="889958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Elbow Connector 316"/>
          <p:cNvCxnSpPr>
            <a:endCxn id="313" idx="0"/>
          </p:cNvCxnSpPr>
          <p:nvPr/>
        </p:nvCxnSpPr>
        <p:spPr>
          <a:xfrm rot="5400000">
            <a:off x="10703207" y="3133669"/>
            <a:ext cx="215728" cy="925873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Elbow Connector 341"/>
          <p:cNvCxnSpPr>
            <a:stCxn id="161" idx="2"/>
            <a:endCxn id="250" idx="0"/>
          </p:cNvCxnSpPr>
          <p:nvPr/>
        </p:nvCxnSpPr>
        <p:spPr>
          <a:xfrm rot="16200000" flipH="1">
            <a:off x="9088940" y="2329985"/>
            <a:ext cx="93331" cy="6921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6" name="Rounded Rectangle 355"/>
          <p:cNvSpPr/>
          <p:nvPr/>
        </p:nvSpPr>
        <p:spPr>
          <a:xfrm>
            <a:off x="4208893" y="5599309"/>
            <a:ext cx="1844777" cy="55388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Victim First Officer – CYP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Dolly Ray</a:t>
            </a:r>
          </a:p>
        </p:txBody>
      </p:sp>
      <p:cxnSp>
        <p:nvCxnSpPr>
          <p:cNvPr id="362" name="Elbow Connector 361"/>
          <p:cNvCxnSpPr>
            <a:stCxn id="10" idx="2"/>
            <a:endCxn id="134" idx="0"/>
          </p:cNvCxnSpPr>
          <p:nvPr/>
        </p:nvCxnSpPr>
        <p:spPr>
          <a:xfrm rot="16200000" flipH="1">
            <a:off x="5575198" y="1149136"/>
            <a:ext cx="330898" cy="8918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1" name="Rounded Rectangle 380"/>
          <p:cNvSpPr/>
          <p:nvPr/>
        </p:nvSpPr>
        <p:spPr>
          <a:xfrm>
            <a:off x="96703" y="5540449"/>
            <a:ext cx="3862263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 </a:t>
            </a:r>
            <a:endParaRPr lang="en-US" sz="800" b="1" dirty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Lucinda Stonell</a:t>
            </a:r>
          </a:p>
        </p:txBody>
      </p:sp>
      <p:sp>
        <p:nvSpPr>
          <p:cNvPr id="384" name="Rounded Rectangle 383"/>
          <p:cNvSpPr/>
          <p:nvPr/>
        </p:nvSpPr>
        <p:spPr>
          <a:xfrm>
            <a:off x="96704" y="4952605"/>
            <a:ext cx="3862264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GB" sz="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Maria Bleda Arteaga</a:t>
            </a:r>
            <a:endParaRPr lang="en-US" sz="8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2" name="Rounded Rectangle 391"/>
          <p:cNvSpPr/>
          <p:nvPr/>
        </p:nvSpPr>
        <p:spPr>
          <a:xfrm>
            <a:off x="96703" y="6034390"/>
            <a:ext cx="3862263" cy="54944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Data Quality &amp; Admin.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Isobel Doyle</a:t>
            </a:r>
          </a:p>
        </p:txBody>
      </p:sp>
      <p:cxnSp>
        <p:nvCxnSpPr>
          <p:cNvPr id="405" name="Straight Arrow Connector 404"/>
          <p:cNvCxnSpPr/>
          <p:nvPr/>
        </p:nvCxnSpPr>
        <p:spPr>
          <a:xfrm flipH="1" flipV="1">
            <a:off x="4005907" y="5833581"/>
            <a:ext cx="202986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" name="Rounded Rectangle 409"/>
          <p:cNvSpPr/>
          <p:nvPr/>
        </p:nvSpPr>
        <p:spPr>
          <a:xfrm>
            <a:off x="6113922" y="5564423"/>
            <a:ext cx="1844777" cy="55388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Snr. Victim First Officer – DA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Nazia Ahmed</a:t>
            </a:r>
          </a:p>
        </p:txBody>
      </p:sp>
      <p:sp>
        <p:nvSpPr>
          <p:cNvPr id="435" name="Rectangle 434"/>
          <p:cNvSpPr/>
          <p:nvPr/>
        </p:nvSpPr>
        <p:spPr>
          <a:xfrm>
            <a:off x="8138776" y="4989359"/>
            <a:ext cx="3935264" cy="1783410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6" name="Rounded Rectangle 435"/>
          <p:cNvSpPr/>
          <p:nvPr/>
        </p:nvSpPr>
        <p:spPr>
          <a:xfrm>
            <a:off x="8182848" y="5608862"/>
            <a:ext cx="184477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Georgia </a:t>
            </a:r>
            <a:r>
              <a:rPr lang="en-US" sz="800" b="1" dirty="0" err="1">
                <a:solidFill>
                  <a:schemeClr val="tx1"/>
                </a:solidFill>
              </a:rPr>
              <a:t>Kneafsey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438" name="Rounded Rectangle 437"/>
          <p:cNvSpPr/>
          <p:nvPr/>
        </p:nvSpPr>
        <p:spPr>
          <a:xfrm>
            <a:off x="10153639" y="5608862"/>
            <a:ext cx="184477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Jay Ellams</a:t>
            </a:r>
          </a:p>
        </p:txBody>
      </p:sp>
      <p:sp>
        <p:nvSpPr>
          <p:cNvPr id="439" name="Rounded Rectangle 438"/>
          <p:cNvSpPr/>
          <p:nvPr/>
        </p:nvSpPr>
        <p:spPr>
          <a:xfrm>
            <a:off x="8182849" y="5076939"/>
            <a:ext cx="3802684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 err="1">
                <a:solidFill>
                  <a:schemeClr val="tx1"/>
                </a:solidFill>
              </a:rPr>
              <a:t>Shaf</a:t>
            </a:r>
            <a:r>
              <a:rPr lang="en-US" sz="800" b="1">
                <a:solidFill>
                  <a:schemeClr val="tx1"/>
                </a:solidFill>
              </a:rPr>
              <a:t> Knott 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450" name="Rounded Rectangle 449"/>
          <p:cNvSpPr/>
          <p:nvPr/>
        </p:nvSpPr>
        <p:spPr>
          <a:xfrm>
            <a:off x="8182848" y="6204466"/>
            <a:ext cx="381556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Officers</a:t>
            </a:r>
          </a:p>
          <a:p>
            <a:pPr lvl="0" algn="ctr"/>
            <a:r>
              <a:rPr lang="en-US" sz="800" b="1" dirty="0">
                <a:solidFill>
                  <a:srgbClr val="FF0000"/>
                </a:solidFill>
              </a:rPr>
              <a:t>Vacancies x3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7160504" y="1918611"/>
            <a:ext cx="881738" cy="7629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TV Criminal Justice Board Programme Manager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Paul Powell</a:t>
            </a:r>
          </a:p>
        </p:txBody>
      </p:sp>
      <p:sp>
        <p:nvSpPr>
          <p:cNvPr id="114" name="Rounded Rectangle 113"/>
          <p:cNvSpPr/>
          <p:nvPr/>
        </p:nvSpPr>
        <p:spPr>
          <a:xfrm>
            <a:off x="1613634" y="3044008"/>
            <a:ext cx="1242553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Finance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Sophie Bradford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Apprentice  </a:t>
            </a:r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27002" y="3268270"/>
            <a:ext cx="2184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01" name="Rounded Rectangle 200"/>
          <p:cNvSpPr/>
          <p:nvPr/>
        </p:nvSpPr>
        <p:spPr>
          <a:xfrm>
            <a:off x="1608042" y="1870724"/>
            <a:ext cx="126675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Ass. Accountant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Becky Collins</a:t>
            </a:r>
          </a:p>
          <a:p>
            <a:pPr lvl="0" algn="ctr"/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169" name="Straight Connector 168"/>
          <p:cNvCxnSpPr>
            <a:stCxn id="41" idx="3"/>
            <a:endCxn id="41" idx="3"/>
          </p:cNvCxnSpPr>
          <p:nvPr/>
        </p:nvCxnSpPr>
        <p:spPr>
          <a:xfrm>
            <a:off x="1342048" y="203714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Elbow Connector 99"/>
          <p:cNvCxnSpPr>
            <a:cxnSpLocks/>
          </p:cNvCxnSpPr>
          <p:nvPr/>
        </p:nvCxnSpPr>
        <p:spPr>
          <a:xfrm rot="5400000">
            <a:off x="770164" y="2607389"/>
            <a:ext cx="1215263" cy="106499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458729" y="2047537"/>
            <a:ext cx="0" cy="635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458729" y="2047537"/>
            <a:ext cx="72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78" idx="1"/>
            <a:endCxn id="78" idx="1"/>
          </p:cNvCxnSpPr>
          <p:nvPr/>
        </p:nvCxnSpPr>
        <p:spPr>
          <a:xfrm>
            <a:off x="1614997" y="270428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8" idx="1"/>
            <a:endCxn id="78" idx="1"/>
          </p:cNvCxnSpPr>
          <p:nvPr/>
        </p:nvCxnSpPr>
        <p:spPr>
          <a:xfrm>
            <a:off x="1614997" y="270428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H="1" flipV="1">
            <a:off x="1441897" y="2708701"/>
            <a:ext cx="173279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/>
          <p:nvPr/>
        </p:nvCxnSpPr>
        <p:spPr>
          <a:xfrm flipH="1" flipV="1">
            <a:off x="1479514" y="3269392"/>
            <a:ext cx="173279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/>
          <p:nvPr/>
        </p:nvCxnSpPr>
        <p:spPr>
          <a:xfrm flipH="1" flipV="1">
            <a:off x="1431045" y="2067591"/>
            <a:ext cx="173279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114"/>
          <p:cNvCxnSpPr>
            <a:stCxn id="219" idx="1"/>
            <a:endCxn id="157" idx="1"/>
          </p:cNvCxnSpPr>
          <p:nvPr/>
        </p:nvCxnSpPr>
        <p:spPr>
          <a:xfrm rot="10800000" flipH="1" flipV="1">
            <a:off x="5833302" y="2182617"/>
            <a:ext cx="8223" cy="1128575"/>
          </a:xfrm>
          <a:prstGeom prst="bentConnector3">
            <a:avLst>
              <a:gd name="adj1" fmla="val -2024273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>
            <a:off x="2967310" y="3283251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>
            <a:off x="5675031" y="2786906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Elbow Connector 134"/>
          <p:cNvCxnSpPr>
            <a:stCxn id="134" idx="3"/>
            <a:endCxn id="96" idx="0"/>
          </p:cNvCxnSpPr>
          <p:nvPr/>
        </p:nvCxnSpPr>
        <p:spPr>
          <a:xfrm>
            <a:off x="6578997" y="1546909"/>
            <a:ext cx="1022376" cy="371702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6657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8CCEA505974246A591A64AC6C9AA21" ma:contentTypeVersion="18" ma:contentTypeDescription="Create a new document." ma:contentTypeScope="" ma:versionID="029ca32af358e1a77aeec12320adc455">
  <xsd:schema xmlns:xsd="http://www.w3.org/2001/XMLSchema" xmlns:xs="http://www.w3.org/2001/XMLSchema" xmlns:p="http://schemas.microsoft.com/office/2006/metadata/properties" xmlns:ns3="e5521253-1f0e-4592-bbdf-935f26874935" xmlns:ns4="e77d5213-94eb-43f0-a63c-3f6fb2b829cc" targetNamespace="http://schemas.microsoft.com/office/2006/metadata/properties" ma:root="true" ma:fieldsID="277bf09ed0c5f90a340110bfd74517af" ns3:_="" ns4:_="">
    <xsd:import namespace="e5521253-1f0e-4592-bbdf-935f26874935"/>
    <xsd:import namespace="e77d5213-94eb-43f0-a63c-3f6fb2b829c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LengthInSeconds" minOccurs="0"/>
                <xsd:element ref="ns4:MediaServiceAutoKeyPoints" minOccurs="0"/>
                <xsd:element ref="ns4:MediaServiceKeyPoint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521253-1f0e-4592-bbdf-935f2687493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7d5213-94eb-43f0-a63c-3f6fb2b829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77d5213-94eb-43f0-a63c-3f6fb2b829c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3C78B4E-C429-43CC-B8E1-F7D1DDE5A8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521253-1f0e-4592-bbdf-935f26874935"/>
    <ds:schemaRef ds:uri="e77d5213-94eb-43f0-a63c-3f6fb2b829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296E3F4-F322-4014-83F4-AD5BB43FAE8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e77d5213-94eb-43f0-a63c-3f6fb2b829cc"/>
    <ds:schemaRef ds:uri="e5521253-1f0e-4592-bbdf-935f2687493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E0F5FE4-5916-465C-97FC-845B0ABF61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292</Words>
  <Application>Microsoft Office PowerPoint</Application>
  <PresentationFormat>Widescreen</PresentationFormat>
  <Paragraphs>95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SERIP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Westall, Caroline (C5834)</dc:creator>
  <cp:lastModifiedBy>Sarah Stokes (C4926)</cp:lastModifiedBy>
  <cp:revision>38</cp:revision>
  <cp:lastPrinted>2025-06-23T09:54:23Z</cp:lastPrinted>
  <dcterms:created xsi:type="dcterms:W3CDTF">2024-09-27T08:42:44Z</dcterms:created>
  <dcterms:modified xsi:type="dcterms:W3CDTF">2026-02-12T11:21:16Z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0x0101008A8CCEA505974246A591A64AC6C9AA21</vt:lpwstr>
  </property>
</Properties>
</file>