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6" r:id="rId6"/>
    <p:sldMasterId id="2147483789" r:id="rId7"/>
  </p:sldMasterIdLst>
  <p:notesMasterIdLst>
    <p:notesMasterId r:id="rId39"/>
  </p:notesMasterIdLst>
  <p:sldIdLst>
    <p:sldId id="257" r:id="rId8"/>
    <p:sldId id="358" r:id="rId9"/>
    <p:sldId id="359" r:id="rId10"/>
    <p:sldId id="371" r:id="rId11"/>
    <p:sldId id="845" r:id="rId12"/>
    <p:sldId id="408" r:id="rId13"/>
    <p:sldId id="409" r:id="rId14"/>
    <p:sldId id="410" r:id="rId15"/>
    <p:sldId id="846" r:id="rId16"/>
    <p:sldId id="847" r:id="rId17"/>
    <p:sldId id="848" r:id="rId18"/>
    <p:sldId id="849" r:id="rId19"/>
    <p:sldId id="850" r:id="rId20"/>
    <p:sldId id="851" r:id="rId21"/>
    <p:sldId id="852" r:id="rId22"/>
    <p:sldId id="853" r:id="rId23"/>
    <p:sldId id="854" r:id="rId24"/>
    <p:sldId id="855" r:id="rId25"/>
    <p:sldId id="856" r:id="rId26"/>
    <p:sldId id="857" r:id="rId27"/>
    <p:sldId id="844" r:id="rId28"/>
    <p:sldId id="343" r:id="rId29"/>
    <p:sldId id="342" r:id="rId30"/>
    <p:sldId id="258" r:id="rId31"/>
    <p:sldId id="282" r:id="rId32"/>
    <p:sldId id="341" r:id="rId33"/>
    <p:sldId id="345" r:id="rId34"/>
    <p:sldId id="273" r:id="rId35"/>
    <p:sldId id="274" r:id="rId36"/>
    <p:sldId id="346" r:id="rId37"/>
    <p:sldId id="2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713"/>
    <a:srgbClr val="592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51" d="100"/>
          <a:sy n="51" d="100"/>
        </p:scale>
        <p:origin x="67"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0794B-2316-4659-A6BB-82919C9A0FA9}" type="doc">
      <dgm:prSet loTypeId="urn:microsoft.com/office/officeart/2005/8/layout/chevron1" loCatId="process" qsTypeId="urn:microsoft.com/office/officeart/2005/8/quickstyle/simple1" qsCatId="simple" csTypeId="urn:microsoft.com/office/officeart/2005/8/colors/accent2_5" csCatId="accent2" phldr="1"/>
      <dgm:spPr/>
    </dgm:pt>
    <dgm:pt modelId="{BC660CBF-F6DB-4631-B06A-AE5C2FFF852D}">
      <dgm:prSet phldrT="[Text]" custT="1"/>
      <dgm:spPr>
        <a:solidFill>
          <a:srgbClr val="E85713">
            <a:alpha val="90000"/>
          </a:srgbClr>
        </a:solidFill>
      </dgm:spPr>
      <dgm:t>
        <a:bodyPr/>
        <a:lstStyle/>
        <a:p>
          <a:r>
            <a:rPr lang="en-GB" sz="4000"/>
            <a:t>Need</a:t>
          </a:r>
        </a:p>
      </dgm:t>
    </dgm:pt>
    <dgm:pt modelId="{9499F85C-C078-417A-BE14-F3B4BFC58385}" type="parTrans" cxnId="{754514C2-C928-4814-AAB8-141CBDA89F1D}">
      <dgm:prSet/>
      <dgm:spPr/>
      <dgm:t>
        <a:bodyPr/>
        <a:lstStyle/>
        <a:p>
          <a:endParaRPr lang="en-GB" sz="1600"/>
        </a:p>
      </dgm:t>
    </dgm:pt>
    <dgm:pt modelId="{F75F229E-E2F3-4C77-8622-161693526826}" type="sibTrans" cxnId="{754514C2-C928-4814-AAB8-141CBDA89F1D}">
      <dgm:prSet/>
      <dgm:spPr/>
      <dgm:t>
        <a:bodyPr/>
        <a:lstStyle/>
        <a:p>
          <a:endParaRPr lang="en-GB" sz="1600"/>
        </a:p>
      </dgm:t>
    </dgm:pt>
    <dgm:pt modelId="{FB26FE63-C0EB-4EBF-9404-B85728137E7C}">
      <dgm:prSet phldrT="[Text]" custT="1"/>
      <dgm:spPr>
        <a:solidFill>
          <a:srgbClr val="E85713">
            <a:alpha val="70000"/>
          </a:srgbClr>
        </a:solidFill>
      </dgm:spPr>
      <dgm:t>
        <a:bodyPr/>
        <a:lstStyle/>
        <a:p>
          <a:r>
            <a:rPr lang="en-GB" sz="4000"/>
            <a:t>Response</a:t>
          </a:r>
        </a:p>
      </dgm:t>
    </dgm:pt>
    <dgm:pt modelId="{42EC5605-2367-4168-B346-D11FBF959F3D}" type="parTrans" cxnId="{E279815C-9443-4AEF-97CD-2CAC4B056565}">
      <dgm:prSet/>
      <dgm:spPr/>
      <dgm:t>
        <a:bodyPr/>
        <a:lstStyle/>
        <a:p>
          <a:endParaRPr lang="en-GB" sz="1600"/>
        </a:p>
      </dgm:t>
    </dgm:pt>
    <dgm:pt modelId="{19622307-8BAD-4353-8F00-725FF33A3799}" type="sibTrans" cxnId="{E279815C-9443-4AEF-97CD-2CAC4B056565}">
      <dgm:prSet/>
      <dgm:spPr/>
      <dgm:t>
        <a:bodyPr/>
        <a:lstStyle/>
        <a:p>
          <a:endParaRPr lang="en-GB" sz="1600"/>
        </a:p>
      </dgm:t>
    </dgm:pt>
    <dgm:pt modelId="{C77FB968-3510-4904-B38E-092EDB379514}">
      <dgm:prSet phldrT="[Text]" custT="1"/>
      <dgm:spPr>
        <a:solidFill>
          <a:srgbClr val="E85713">
            <a:alpha val="50000"/>
          </a:srgbClr>
        </a:solidFill>
      </dgm:spPr>
      <dgm:t>
        <a:bodyPr/>
        <a:lstStyle/>
        <a:p>
          <a:r>
            <a:rPr lang="en-GB" sz="4000"/>
            <a:t>Learning</a:t>
          </a:r>
        </a:p>
      </dgm:t>
    </dgm:pt>
    <dgm:pt modelId="{88B64DF4-C612-4877-98FF-657A76AD3486}" type="parTrans" cxnId="{1FED3B57-2434-4738-86E7-0063143723C3}">
      <dgm:prSet/>
      <dgm:spPr/>
      <dgm:t>
        <a:bodyPr/>
        <a:lstStyle/>
        <a:p>
          <a:endParaRPr lang="en-GB" sz="1600"/>
        </a:p>
      </dgm:t>
    </dgm:pt>
    <dgm:pt modelId="{5CC21656-439D-484C-B15E-081C86454DFC}" type="sibTrans" cxnId="{1FED3B57-2434-4738-86E7-0063143723C3}">
      <dgm:prSet/>
      <dgm:spPr/>
      <dgm:t>
        <a:bodyPr/>
        <a:lstStyle/>
        <a:p>
          <a:endParaRPr lang="en-GB" sz="1600"/>
        </a:p>
      </dgm:t>
    </dgm:pt>
    <dgm:pt modelId="{EAA1E8A7-A41E-4764-874D-51C59AF11EB0}" type="pres">
      <dgm:prSet presAssocID="{83A0794B-2316-4659-A6BB-82919C9A0FA9}" presName="Name0" presStyleCnt="0">
        <dgm:presLayoutVars>
          <dgm:dir/>
          <dgm:animLvl val="lvl"/>
          <dgm:resizeHandles val="exact"/>
        </dgm:presLayoutVars>
      </dgm:prSet>
      <dgm:spPr/>
    </dgm:pt>
    <dgm:pt modelId="{372F3F3E-1326-47A6-A53C-8DA1355687AA}" type="pres">
      <dgm:prSet presAssocID="{BC660CBF-F6DB-4631-B06A-AE5C2FFF852D}" presName="parTxOnly" presStyleLbl="node1" presStyleIdx="0" presStyleCnt="3">
        <dgm:presLayoutVars>
          <dgm:chMax val="0"/>
          <dgm:chPref val="0"/>
          <dgm:bulletEnabled val="1"/>
        </dgm:presLayoutVars>
      </dgm:prSet>
      <dgm:spPr/>
      <dgm:t>
        <a:bodyPr/>
        <a:lstStyle/>
        <a:p>
          <a:endParaRPr lang="en-US"/>
        </a:p>
      </dgm:t>
    </dgm:pt>
    <dgm:pt modelId="{17A61D93-2C0F-4183-9919-AF225F1D880E}" type="pres">
      <dgm:prSet presAssocID="{F75F229E-E2F3-4C77-8622-161693526826}" presName="parTxOnlySpace" presStyleCnt="0"/>
      <dgm:spPr/>
    </dgm:pt>
    <dgm:pt modelId="{E6C8972A-A623-4997-88B8-70787C394C91}" type="pres">
      <dgm:prSet presAssocID="{FB26FE63-C0EB-4EBF-9404-B85728137E7C}" presName="parTxOnly" presStyleLbl="node1" presStyleIdx="1" presStyleCnt="3">
        <dgm:presLayoutVars>
          <dgm:chMax val="0"/>
          <dgm:chPref val="0"/>
          <dgm:bulletEnabled val="1"/>
        </dgm:presLayoutVars>
      </dgm:prSet>
      <dgm:spPr/>
      <dgm:t>
        <a:bodyPr/>
        <a:lstStyle/>
        <a:p>
          <a:endParaRPr lang="en-US"/>
        </a:p>
      </dgm:t>
    </dgm:pt>
    <dgm:pt modelId="{A2565A46-ED81-4792-A590-9F4F6D212CDE}" type="pres">
      <dgm:prSet presAssocID="{19622307-8BAD-4353-8F00-725FF33A3799}" presName="parTxOnlySpace" presStyleCnt="0"/>
      <dgm:spPr/>
    </dgm:pt>
    <dgm:pt modelId="{C0AAF117-8D30-434C-A5BE-7E403D722ADF}" type="pres">
      <dgm:prSet presAssocID="{C77FB968-3510-4904-B38E-092EDB379514}" presName="parTxOnly" presStyleLbl="node1" presStyleIdx="2" presStyleCnt="3">
        <dgm:presLayoutVars>
          <dgm:chMax val="0"/>
          <dgm:chPref val="0"/>
          <dgm:bulletEnabled val="1"/>
        </dgm:presLayoutVars>
      </dgm:prSet>
      <dgm:spPr/>
      <dgm:t>
        <a:bodyPr/>
        <a:lstStyle/>
        <a:p>
          <a:endParaRPr lang="en-US"/>
        </a:p>
      </dgm:t>
    </dgm:pt>
  </dgm:ptLst>
  <dgm:cxnLst>
    <dgm:cxn modelId="{E279815C-9443-4AEF-97CD-2CAC4B056565}" srcId="{83A0794B-2316-4659-A6BB-82919C9A0FA9}" destId="{FB26FE63-C0EB-4EBF-9404-B85728137E7C}" srcOrd="1" destOrd="0" parTransId="{42EC5605-2367-4168-B346-D11FBF959F3D}" sibTransId="{19622307-8BAD-4353-8F00-725FF33A3799}"/>
    <dgm:cxn modelId="{C85A2437-5252-45E5-9F1D-83F2ADA59A7A}" type="presOf" srcId="{FB26FE63-C0EB-4EBF-9404-B85728137E7C}" destId="{E6C8972A-A623-4997-88B8-70787C394C91}" srcOrd="0" destOrd="0" presId="urn:microsoft.com/office/officeart/2005/8/layout/chevron1"/>
    <dgm:cxn modelId="{51AC7235-CD91-4E22-90A2-3BE29F0A13EA}" type="presOf" srcId="{BC660CBF-F6DB-4631-B06A-AE5C2FFF852D}" destId="{372F3F3E-1326-47A6-A53C-8DA1355687AA}" srcOrd="0" destOrd="0" presId="urn:microsoft.com/office/officeart/2005/8/layout/chevron1"/>
    <dgm:cxn modelId="{754514C2-C928-4814-AAB8-141CBDA89F1D}" srcId="{83A0794B-2316-4659-A6BB-82919C9A0FA9}" destId="{BC660CBF-F6DB-4631-B06A-AE5C2FFF852D}" srcOrd="0" destOrd="0" parTransId="{9499F85C-C078-417A-BE14-F3B4BFC58385}" sibTransId="{F75F229E-E2F3-4C77-8622-161693526826}"/>
    <dgm:cxn modelId="{1FED3B57-2434-4738-86E7-0063143723C3}" srcId="{83A0794B-2316-4659-A6BB-82919C9A0FA9}" destId="{C77FB968-3510-4904-B38E-092EDB379514}" srcOrd="2" destOrd="0" parTransId="{88B64DF4-C612-4877-98FF-657A76AD3486}" sibTransId="{5CC21656-439D-484C-B15E-081C86454DFC}"/>
    <dgm:cxn modelId="{8B5C10B2-478B-45B7-BE7D-9129B95B4DDF}" type="presOf" srcId="{83A0794B-2316-4659-A6BB-82919C9A0FA9}" destId="{EAA1E8A7-A41E-4764-874D-51C59AF11EB0}" srcOrd="0" destOrd="0" presId="urn:microsoft.com/office/officeart/2005/8/layout/chevron1"/>
    <dgm:cxn modelId="{26160188-338B-40FE-B6C8-CB325A0F336B}" type="presOf" srcId="{C77FB968-3510-4904-B38E-092EDB379514}" destId="{C0AAF117-8D30-434C-A5BE-7E403D722ADF}" srcOrd="0" destOrd="0" presId="urn:microsoft.com/office/officeart/2005/8/layout/chevron1"/>
    <dgm:cxn modelId="{91E369C3-853D-4627-AAA1-8D09ED31AC42}" type="presParOf" srcId="{EAA1E8A7-A41E-4764-874D-51C59AF11EB0}" destId="{372F3F3E-1326-47A6-A53C-8DA1355687AA}" srcOrd="0" destOrd="0" presId="urn:microsoft.com/office/officeart/2005/8/layout/chevron1"/>
    <dgm:cxn modelId="{A1806B5B-1727-48F8-85FC-AAB85AE81C8F}" type="presParOf" srcId="{EAA1E8A7-A41E-4764-874D-51C59AF11EB0}" destId="{17A61D93-2C0F-4183-9919-AF225F1D880E}" srcOrd="1" destOrd="0" presId="urn:microsoft.com/office/officeart/2005/8/layout/chevron1"/>
    <dgm:cxn modelId="{0CF69B28-5D9A-481E-9102-2CB24D4088ED}" type="presParOf" srcId="{EAA1E8A7-A41E-4764-874D-51C59AF11EB0}" destId="{E6C8972A-A623-4997-88B8-70787C394C91}" srcOrd="2" destOrd="0" presId="urn:microsoft.com/office/officeart/2005/8/layout/chevron1"/>
    <dgm:cxn modelId="{FBF5ECF1-13B1-421F-AA87-7952DDE73A06}" type="presParOf" srcId="{EAA1E8A7-A41E-4764-874D-51C59AF11EB0}" destId="{A2565A46-ED81-4792-A590-9F4F6D212CDE}" srcOrd="3" destOrd="0" presId="urn:microsoft.com/office/officeart/2005/8/layout/chevron1"/>
    <dgm:cxn modelId="{561B5B1B-5FE1-44FD-8D3E-E42C800D4E91}" type="presParOf" srcId="{EAA1E8A7-A41E-4764-874D-51C59AF11EB0}" destId="{C0AAF117-8D30-434C-A5BE-7E403D722ADF}"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F3F3E-1326-47A6-A53C-8DA1355687AA}">
      <dsp:nvSpPr>
        <dsp:cNvPr id="0" name=""/>
        <dsp:cNvSpPr/>
      </dsp:nvSpPr>
      <dsp:spPr>
        <a:xfrm>
          <a:off x="3090" y="0"/>
          <a:ext cx="3765614" cy="1167551"/>
        </a:xfrm>
        <a:prstGeom prst="chevron">
          <a:avLst/>
        </a:prstGeom>
        <a:solidFill>
          <a:srgbClr val="E85713">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GB" sz="4000" kern="1200"/>
            <a:t>Need</a:t>
          </a:r>
        </a:p>
      </dsp:txBody>
      <dsp:txXfrm>
        <a:off x="586866" y="0"/>
        <a:ext cx="2598063" cy="1167551"/>
      </dsp:txXfrm>
    </dsp:sp>
    <dsp:sp modelId="{E6C8972A-A623-4997-88B8-70787C394C91}">
      <dsp:nvSpPr>
        <dsp:cNvPr id="0" name=""/>
        <dsp:cNvSpPr/>
      </dsp:nvSpPr>
      <dsp:spPr>
        <a:xfrm>
          <a:off x="3392143" y="0"/>
          <a:ext cx="3765614" cy="1167551"/>
        </a:xfrm>
        <a:prstGeom prst="chevron">
          <a:avLst/>
        </a:prstGeom>
        <a:solidFill>
          <a:srgbClr val="E85713">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GB" sz="4000" kern="1200"/>
            <a:t>Response</a:t>
          </a:r>
        </a:p>
      </dsp:txBody>
      <dsp:txXfrm>
        <a:off x="3975919" y="0"/>
        <a:ext cx="2598063" cy="1167551"/>
      </dsp:txXfrm>
    </dsp:sp>
    <dsp:sp modelId="{C0AAF117-8D30-434C-A5BE-7E403D722ADF}">
      <dsp:nvSpPr>
        <dsp:cNvPr id="0" name=""/>
        <dsp:cNvSpPr/>
      </dsp:nvSpPr>
      <dsp:spPr>
        <a:xfrm>
          <a:off x="6781196" y="0"/>
          <a:ext cx="3765614" cy="1167551"/>
        </a:xfrm>
        <a:prstGeom prst="chevron">
          <a:avLst/>
        </a:prstGeom>
        <a:solidFill>
          <a:srgbClr val="E8571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GB" sz="4000" kern="1200"/>
            <a:t>Learning</a:t>
          </a:r>
        </a:p>
      </dsp:txBody>
      <dsp:txXfrm>
        <a:off x="7364972" y="0"/>
        <a:ext cx="2598063" cy="11675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AF342-CE80-4603-87EC-FCFC692BBAB7}" type="datetimeFigureOut">
              <a:rPr lang="en-GB" smtClean="0"/>
              <a:t>17/02/2025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58002-1C17-460A-968A-62D1EBB3F5C7}" type="slidenum">
              <a:rPr lang="en-GB" smtClean="0"/>
              <a:t>‹#›</a:t>
            </a:fld>
            <a:endParaRPr lang="en-GB"/>
          </a:p>
        </p:txBody>
      </p:sp>
    </p:spTree>
    <p:extLst>
      <p:ext uri="{BB962C8B-B14F-4D97-AF65-F5344CB8AC3E}">
        <p14:creationId xmlns:p14="http://schemas.microsoft.com/office/powerpoint/2010/main" val="187043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Mulish" pitchFamily="2" charset="77"/>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Mulish" pitchFamily="2" charset="77"/>
              <a:ea typeface="+mn-ea"/>
              <a:cs typeface="+mn-cs"/>
            </a:endParaRPr>
          </a:p>
        </p:txBody>
      </p:sp>
    </p:spTree>
    <p:extLst>
      <p:ext uri="{BB962C8B-B14F-4D97-AF65-F5344CB8AC3E}">
        <p14:creationId xmlns:p14="http://schemas.microsoft.com/office/powerpoint/2010/main" val="4113034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13231"/>
                </a:solidFill>
                <a:effectLst/>
                <a:latin typeface="Arial" panose="020B0604020202020204" pitchFamily="34" charset="0"/>
              </a:rPr>
              <a:t>Taking into account the small sample size and the difficulty in outcomes data collection, some emerging impact from the pilot showed girls and young women showed improvements in confidence, mental health and wellbeing</a:t>
            </a:r>
          </a:p>
          <a:p>
            <a:r>
              <a:rPr lang="en-GB" b="0" i="0">
                <a:solidFill>
                  <a:srgbClr val="313231"/>
                </a:solidFill>
                <a:effectLst/>
                <a:latin typeface="Arial" panose="020B0604020202020204" pitchFamily="34" charset="0"/>
              </a:rPr>
              <a:t>Private and safe spaces were especially valued, where girls and young women could speak openly, without judgement. Some girls and young women noted the programme had helped them to feel more calm, happy, and less stressed, worried or anxious.</a:t>
            </a:r>
          </a:p>
          <a:p>
            <a:r>
              <a:rPr lang="en-GB" b="0" i="0">
                <a:solidFill>
                  <a:srgbClr val="313231"/>
                </a:solidFill>
                <a:effectLst/>
                <a:latin typeface="Arial" panose="020B0604020202020204" pitchFamily="34" charset="0"/>
              </a:rPr>
              <a:t>Outcomes for intimate relationships and employability were less observed – likely take longer to materialise</a:t>
            </a:r>
          </a:p>
          <a:p>
            <a:endParaRPr lang="en-GB" b="0" i="0">
              <a:solidFill>
                <a:srgbClr val="31323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85000"/>
                    <a:lumOff val="15000"/>
                  </a:schemeClr>
                </a:solidFill>
              </a:rPr>
              <a:t>The ability to observe organisational change in an evaluation of a short-term programme was somewhat limited </a:t>
            </a:r>
          </a:p>
          <a:p>
            <a:pPr marL="285750" indent="-285750">
              <a:buFont typeface="Arial" panose="020B0604020202020204" pitchFamily="34" charset="0"/>
              <a:buChar char="•"/>
            </a:pPr>
            <a:r>
              <a:rPr lang="en-GB">
                <a:solidFill>
                  <a:schemeClr val="tx1">
                    <a:lumMod val="85000"/>
                    <a:lumOff val="15000"/>
                  </a:schemeClr>
                </a:solidFill>
              </a:rPr>
              <a:t>A formal partnership was established, strengthening relationships and opportunities for inter-organisational learning </a:t>
            </a:r>
          </a:p>
          <a:p>
            <a:pPr marL="285750" indent="-285750">
              <a:buFont typeface="Arial" panose="020B0604020202020204" pitchFamily="34" charset="0"/>
              <a:buChar char="•"/>
            </a:pPr>
            <a:r>
              <a:rPr lang="en-GB">
                <a:solidFill>
                  <a:schemeClr val="tx1">
                    <a:lumMod val="85000"/>
                    <a:lumOff val="15000"/>
                  </a:schemeClr>
                </a:solidFill>
              </a:rPr>
              <a:t>Providers were enabled to take opportunities to pilot and test new approaches, filling gaps in provision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tx1">
                  <a:lumMod val="85000"/>
                  <a:lumOff val="15000"/>
                </a:schemeClr>
              </a:solidFill>
            </a:endParaRPr>
          </a:p>
          <a:p>
            <a:endParaRPr lang="en-GB" b="0" i="0">
              <a:solidFill>
                <a:srgbClr val="31323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7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Some things that came out as supporting engagement of girls and young women were contact with parents/carers throughout duration of the programme, the participant-led approach and giving the young people agency over how they needed and wanted to receive support was a key enabler to engagement. Building a relationship with someone they could trust, who was similar to them and have a friendly, informal relationship with</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DELIVERY APPROACHES</a:t>
            </a:r>
          </a:p>
          <a:p>
            <a:pPr marL="285750" indent="-285750">
              <a:spcAft>
                <a:spcPts val="600"/>
              </a:spcAft>
              <a:buFont typeface="Arial" panose="020B0604020202020204" pitchFamily="34" charset="0"/>
              <a:buChar char="•"/>
            </a:pPr>
            <a:r>
              <a:rPr lang="en-GB" sz="1200" b="0">
                <a:solidFill>
                  <a:schemeClr val="tx1"/>
                </a:solidFill>
                <a:latin typeface="Arial" panose="020B0604020202020204" pitchFamily="34" charset="0"/>
                <a:cs typeface="Arial" panose="020B0604020202020204" pitchFamily="34" charset="0"/>
              </a:rPr>
              <a:t>Liaising with </a:t>
            </a:r>
            <a:r>
              <a:rPr lang="en-GB" sz="1200">
                <a:solidFill>
                  <a:schemeClr val="tx1"/>
                </a:solidFill>
                <a:latin typeface="Arial" panose="020B0604020202020204" pitchFamily="34" charset="0"/>
                <a:cs typeface="Arial" panose="020B0604020202020204" pitchFamily="34" charset="0"/>
              </a:rPr>
              <a:t>parents/carers </a:t>
            </a:r>
            <a:r>
              <a:rPr lang="en-GB" sz="1200" b="0">
                <a:solidFill>
                  <a:schemeClr val="tx1"/>
                </a:solidFill>
                <a:latin typeface="Arial" panose="020B0604020202020204" pitchFamily="34" charset="0"/>
                <a:cs typeface="Arial" panose="020B0604020202020204" pitchFamily="34" charset="0"/>
              </a:rPr>
              <a:t>throughout delivery was important for sustaining engagement from girls</a:t>
            </a:r>
          </a:p>
          <a:p>
            <a:pPr marL="285750" indent="-285750">
              <a:spcAft>
                <a:spcPts val="600"/>
              </a:spcAft>
              <a:buFont typeface="Arial" panose="020B0604020202020204" pitchFamily="34" charset="0"/>
              <a:buChar char="•"/>
            </a:pPr>
            <a:r>
              <a:rPr lang="en-GB" sz="1200" b="0">
                <a:solidFill>
                  <a:schemeClr val="tx1"/>
                </a:solidFill>
                <a:latin typeface="Arial" panose="020B0604020202020204" pitchFamily="34" charset="0"/>
                <a:cs typeface="Arial" panose="020B0604020202020204" pitchFamily="34" charset="0"/>
              </a:rPr>
              <a:t>Ensuring delivery was </a:t>
            </a:r>
            <a:r>
              <a:rPr lang="en-GB" sz="1200">
                <a:solidFill>
                  <a:schemeClr val="tx1"/>
                </a:solidFill>
                <a:latin typeface="Arial" panose="020B0604020202020204" pitchFamily="34" charset="0"/>
                <a:cs typeface="Arial" panose="020B0604020202020204" pitchFamily="34" charset="0"/>
              </a:rPr>
              <a:t>participant-led</a:t>
            </a:r>
            <a:r>
              <a:rPr lang="en-GB" sz="1200" b="0">
                <a:solidFill>
                  <a:schemeClr val="tx1"/>
                </a:solidFill>
                <a:latin typeface="Arial" panose="020B0604020202020204" pitchFamily="34" charset="0"/>
                <a:cs typeface="Arial" panose="020B0604020202020204" pitchFamily="34" charset="0"/>
              </a:rPr>
              <a:t> and promoted agency throughout was a key enabler of engagement and outcomes</a:t>
            </a:r>
          </a:p>
          <a:p>
            <a:pPr marL="285750" indent="-285750">
              <a:spcAft>
                <a:spcPts val="600"/>
              </a:spcAft>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Relationship-based practice </a:t>
            </a:r>
            <a:r>
              <a:rPr lang="en-GB" sz="1200" b="0">
                <a:solidFill>
                  <a:schemeClr val="tx1"/>
                </a:solidFill>
                <a:latin typeface="Arial" panose="020B0604020202020204" pitchFamily="34" charset="0"/>
                <a:cs typeface="Arial" panose="020B0604020202020204" pitchFamily="34" charset="0"/>
              </a:rPr>
              <a:t>was essential to working with girls and young women.</a:t>
            </a:r>
          </a:p>
          <a:p>
            <a:pPr marL="285750" indent="-285750">
              <a:spcAft>
                <a:spcPts val="600"/>
              </a:spcAft>
              <a:buFont typeface="Arial" panose="020B0604020202020204" pitchFamily="34" charset="0"/>
              <a:buChar char="•"/>
            </a:pPr>
            <a:r>
              <a:rPr lang="en-GB" sz="1200" b="0" i="0">
                <a:solidFill>
                  <a:srgbClr val="313231"/>
                </a:solidFill>
                <a:effectLst/>
                <a:latin typeface="Arial" panose="020B0604020202020204" pitchFamily="34" charset="0"/>
                <a:cs typeface="Arial" panose="020B0604020202020204" pitchFamily="34" charset="0"/>
              </a:rPr>
              <a:t>Staff were skilled and proactive in delivering in a </a:t>
            </a:r>
            <a:r>
              <a:rPr lang="en-GB" sz="1200" i="0">
                <a:solidFill>
                  <a:srgbClr val="313231"/>
                </a:solidFill>
                <a:effectLst/>
                <a:latin typeface="Arial" panose="020B0604020202020204" pitchFamily="34" charset="0"/>
                <a:cs typeface="Arial" panose="020B0604020202020204" pitchFamily="34" charset="0"/>
              </a:rPr>
              <a:t>trauma-informed</a:t>
            </a:r>
            <a:r>
              <a:rPr lang="en-GB" sz="1200" b="0" i="0">
                <a:solidFill>
                  <a:srgbClr val="313231"/>
                </a:solidFill>
                <a:effectLst/>
                <a:latin typeface="Arial" panose="020B0604020202020204" pitchFamily="34" charset="0"/>
                <a:cs typeface="Arial" panose="020B0604020202020204" pitchFamily="34" charset="0"/>
              </a:rPr>
              <a:t> way</a:t>
            </a:r>
          </a:p>
          <a:p>
            <a:pPr marL="285750" indent="-285750">
              <a:spcAft>
                <a:spcPts val="600"/>
              </a:spcAft>
              <a:buFont typeface="Arial" panose="020B0604020202020204" pitchFamily="34" charset="0"/>
              <a:buChar char="•"/>
            </a:pPr>
            <a:r>
              <a:rPr lang="en-GB" sz="1200" b="0" i="0">
                <a:solidFill>
                  <a:srgbClr val="313231"/>
                </a:solidFill>
                <a:effectLst/>
                <a:latin typeface="Arial" panose="020B0604020202020204" pitchFamily="34" charset="0"/>
                <a:cs typeface="Arial" panose="020B0604020202020204" pitchFamily="34" charset="0"/>
              </a:rPr>
              <a:t>Providers were skilled at providing a </a:t>
            </a:r>
            <a:r>
              <a:rPr lang="en-GB" sz="1200" i="0">
                <a:solidFill>
                  <a:srgbClr val="313231"/>
                </a:solidFill>
                <a:effectLst/>
                <a:latin typeface="Arial" panose="020B0604020202020204" pitchFamily="34" charset="0"/>
                <a:cs typeface="Arial" panose="020B0604020202020204" pitchFamily="34" charset="0"/>
              </a:rPr>
              <a:t>gender-specific service</a:t>
            </a:r>
            <a:r>
              <a:rPr lang="en-GB" sz="1200" b="0" i="0">
                <a:solidFill>
                  <a:srgbClr val="313231"/>
                </a:solidFill>
                <a:effectLst/>
                <a:latin typeface="Arial" panose="020B0604020202020204" pitchFamily="34" charset="0"/>
                <a:cs typeface="Arial" panose="020B0604020202020204" pitchFamily="34" charset="0"/>
              </a:rPr>
              <a:t>, with existing experience working around domestic violence and safeguarding women</a:t>
            </a:r>
          </a:p>
          <a:p>
            <a:pPr marL="285750" indent="-285750">
              <a:spcAft>
                <a:spcPts val="600"/>
              </a:spcAft>
              <a:buFont typeface="Arial" panose="020B0604020202020204" pitchFamily="34" charset="0"/>
              <a:buChar char="•"/>
            </a:pPr>
            <a:r>
              <a:rPr lang="en-GB" sz="1200" i="0">
                <a:solidFill>
                  <a:srgbClr val="313231"/>
                </a:solidFill>
                <a:effectLst/>
                <a:latin typeface="Arial" panose="020B0604020202020204" pitchFamily="34" charset="0"/>
                <a:cs typeface="Arial" panose="020B0604020202020204" pitchFamily="34" charset="0"/>
              </a:rPr>
              <a:t>Fun and enriching activities </a:t>
            </a:r>
            <a:r>
              <a:rPr lang="en-GB" sz="1200" b="0" i="0">
                <a:solidFill>
                  <a:srgbClr val="313231"/>
                </a:solidFill>
                <a:effectLst/>
                <a:latin typeface="Arial" panose="020B0604020202020204" pitchFamily="34" charset="0"/>
                <a:cs typeface="Arial" panose="020B0604020202020204" pitchFamily="34" charset="0"/>
              </a:rPr>
              <a:t>were important to girls and young women</a:t>
            </a:r>
          </a:p>
          <a:p>
            <a:pPr>
              <a:spcAft>
                <a:spcPts val="600"/>
              </a:spcAft>
            </a:pPr>
            <a:r>
              <a:rPr lang="en-GB" sz="1200">
                <a:latin typeface="Arial" panose="020B0604020202020204" pitchFamily="34" charset="0"/>
                <a:cs typeface="Arial" panose="020B0604020202020204" pitchFamily="34" charset="0"/>
              </a:rPr>
              <a:t>Challenges include:</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cs typeface="Arial" panose="020B0604020202020204" pitchFamily="34" charset="0"/>
              </a:rPr>
              <a:t>Establishing group work activities</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E</a:t>
            </a:r>
            <a:r>
              <a:rPr lang="en-GB" sz="1200" b="0" i="0">
                <a:solidFill>
                  <a:srgbClr val="313231"/>
                </a:solidFill>
                <a:effectLst/>
                <a:latin typeface="Arial" panose="020B0604020202020204" pitchFamily="34" charset="0"/>
              </a:rPr>
              <a:t>nsuring activities were consistent, sustained, and intensive enough to ensure outcomes, as engagement could fluctuate</a:t>
            </a:r>
            <a:endParaRPr lang="en-GB" sz="1200" b="0" i="0">
              <a:solidFill>
                <a:srgbClr val="313231"/>
              </a:solidFill>
              <a:effectLst/>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cs typeface="Arial" panose="020B0604020202020204" pitchFamily="34" charset="0"/>
              </a:rPr>
              <a:t>W</a:t>
            </a:r>
            <a:r>
              <a:rPr lang="en-GB" sz="1200" b="0" i="0">
                <a:solidFill>
                  <a:srgbClr val="313231"/>
                </a:solidFill>
                <a:effectLst/>
                <a:latin typeface="Arial" panose="020B0604020202020204" pitchFamily="34" charset="0"/>
                <a:cs typeface="Arial" panose="020B0604020202020204" pitchFamily="34" charset="0"/>
              </a:rPr>
              <a:t>inding down support, particularly for the younger cohort</a:t>
            </a:r>
            <a:endParaRPr lang="en-GB" sz="1100" b="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b="0" i="0">
              <a:solidFill>
                <a:srgbClr val="313231"/>
              </a:solidFill>
              <a:effectLst/>
              <a:latin typeface="Arial" panose="020B0604020202020204" pitchFamily="34" charset="0"/>
            </a:endParaRPr>
          </a:p>
          <a:p>
            <a:r>
              <a:rPr lang="en-GB" sz="1000" b="0" i="0">
                <a:solidFill>
                  <a:srgbClr val="313231"/>
                </a:solidFill>
                <a:effectLst/>
                <a:latin typeface="Arial" panose="020B0604020202020204" pitchFamily="34" charset="0"/>
              </a:rPr>
              <a:t>For younger girls it was important to form a relationship with their mentor who was often seen as a role model and to widen their horizons through community-based activities. The older cohort appreciated more practical support that was relevant to their situation, with the chance to explore approaches in a non-judgemental space.  </a:t>
            </a:r>
            <a:endParaRPr lang="en-GB"/>
          </a:p>
          <a:p>
            <a:endParaRPr lang="en-GB"/>
          </a:p>
          <a:p>
            <a:r>
              <a:rPr lang="en-GB" sz="1800" b="0" i="0">
                <a:solidFill>
                  <a:srgbClr val="313231"/>
                </a:solidFill>
                <a:effectLst/>
                <a:latin typeface="Arial" panose="020B0604020202020204" pitchFamily="34" charset="0"/>
              </a:rPr>
              <a:t>The Programme has been effective at supporting this cohort of girls and young women, with many experiencing positive outcomes. However, there were challenges in ensuring activities were consistent, sustained, and intensive enough to ensure outcomes, as engagement could fluctuate. Where engagement was ad hoc, or ended after a set period, the impact of the Programme may not likely be sustained.  </a:t>
            </a:r>
          </a:p>
          <a:p>
            <a:r>
              <a:rPr lang="en-GB">
                <a:latin typeface="Arial" panose="020B0604020202020204" pitchFamily="34" charset="0"/>
                <a:cs typeface="Arial" panose="020B0604020202020204" pitchFamily="34" charset="0"/>
              </a:rPr>
              <a:t>PROGRAMME DESIGN AND SET UP</a:t>
            </a:r>
          </a:p>
          <a:p>
            <a:pPr marL="285750" indent="-285750">
              <a:spcAft>
                <a:spcPts val="600"/>
              </a:spcAft>
              <a:buFont typeface="Arial" panose="020B0604020202020204" pitchFamily="34" charset="0"/>
              <a:buChar char="•"/>
            </a:pPr>
            <a:r>
              <a:rPr lang="en-GB" sz="1200" b="0" i="0">
                <a:solidFill>
                  <a:srgbClr val="313231"/>
                </a:solidFill>
                <a:effectLst/>
                <a:latin typeface="Arial" panose="020B0604020202020204" pitchFamily="34" charset="0"/>
              </a:rPr>
              <a:t>The Programme filled a gap in age and gender specific provision.</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Being referred by a </a:t>
            </a:r>
            <a:r>
              <a:rPr lang="en-GB" sz="1200">
                <a:solidFill>
                  <a:srgbClr val="313231"/>
                </a:solidFill>
                <a:latin typeface="Arial" panose="020B0604020202020204" pitchFamily="34" charset="0"/>
              </a:rPr>
              <a:t>trusted individual </a:t>
            </a:r>
            <a:r>
              <a:rPr lang="en-GB" sz="1200" b="0">
                <a:solidFill>
                  <a:srgbClr val="313231"/>
                </a:solidFill>
                <a:latin typeface="Arial" panose="020B0604020202020204" pitchFamily="34" charset="0"/>
              </a:rPr>
              <a:t>and quick initial contact with a good impression facilitated engagement</a:t>
            </a:r>
          </a:p>
          <a:p>
            <a:pPr marL="285750" indent="-285750">
              <a:spcAft>
                <a:spcPts val="600"/>
              </a:spcAft>
              <a:buFont typeface="Arial" panose="020B0604020202020204" pitchFamily="34" charset="0"/>
              <a:buChar char="•"/>
            </a:pPr>
            <a:endParaRPr lang="en-GB" sz="1200" b="0">
              <a:solidFill>
                <a:srgbClr val="313231"/>
              </a:solidFill>
              <a:latin typeface="Arial" panose="020B0604020202020204" pitchFamily="34" charset="0"/>
            </a:endParaRPr>
          </a:p>
          <a:p>
            <a:pPr>
              <a:spcAft>
                <a:spcPts val="600"/>
              </a:spcAft>
            </a:pPr>
            <a:r>
              <a:rPr lang="en-GB" sz="1200">
                <a:latin typeface="Arial" panose="020B0604020202020204" pitchFamily="34" charset="0"/>
              </a:rPr>
              <a:t>Challenges include:</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Considerable time was required for mobilisation</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Collaborative working was not yet fully embedded across the partnership</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Delivery providers had different approaches to data collection and outcomes measurement</a:t>
            </a:r>
          </a:p>
          <a:p>
            <a:pPr marL="285750" indent="-285750">
              <a:spcAft>
                <a:spcPts val="600"/>
              </a:spcAft>
              <a:buFont typeface="Arial" panose="020B0604020202020204" pitchFamily="34" charset="0"/>
              <a:buChar char="•"/>
            </a:pPr>
            <a:r>
              <a:rPr lang="en-GB" sz="1200" b="0">
                <a:solidFill>
                  <a:srgbClr val="313231"/>
                </a:solidFill>
                <a:latin typeface="Arial" panose="020B0604020202020204" pitchFamily="34" charset="0"/>
              </a:rPr>
              <a:t>The scope and criteria of the programme was not fully clear to referring organisations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80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recommendations for the evaluation of the pilot programme have directly informed the commissioning of the current Community-based mentoring programme in line with our wider strategic approach of our GYW Plan and working towards national priorities including: </a:t>
            </a:r>
          </a:p>
          <a:p>
            <a:pPr marL="171450" indent="-171450">
              <a:buFont typeface="Arial" panose="020B0604020202020204" pitchFamily="34" charset="0"/>
              <a:buChar char="•"/>
            </a:pPr>
            <a:r>
              <a:rPr lang="en-GB"/>
              <a:t>the government’s mission to reduce VAWG by 50% </a:t>
            </a:r>
          </a:p>
          <a:p>
            <a:pPr marL="171450" indent="-171450">
              <a:buFont typeface="Arial" panose="020B0604020202020204" pitchFamily="34" charset="0"/>
              <a:buChar char="•"/>
            </a:pPr>
            <a:r>
              <a:rPr lang="en-GB"/>
              <a:t>providing better opportunities and mental health support for young people which links to the Young Future Hub priorities</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Both the delivery partners and the evaluators of the pilot were successful in the commissioning of the second programme &amp; evaluation, which made the implementation of recommendations a smoother process. </a:t>
            </a:r>
          </a:p>
          <a:p>
            <a:pPr marL="0" indent="0">
              <a:buFont typeface="Arial" panose="020B0604020202020204" pitchFamily="34" charset="0"/>
              <a:buNone/>
            </a:pPr>
            <a:endParaRPr lang="en-GB"/>
          </a:p>
          <a:p>
            <a:pPr marL="0" indent="0">
              <a:buFont typeface="Arial" panose="020B0604020202020204" pitchFamily="34" charset="0"/>
              <a:buNone/>
            </a:pPr>
            <a:r>
              <a:rPr lang="en-GB"/>
              <a:t>We commissioned </a:t>
            </a:r>
            <a:r>
              <a:rPr lang="en-GB" err="1"/>
              <a:t>Ecorys</a:t>
            </a:r>
            <a:r>
              <a:rPr lang="en-GB"/>
              <a:t> and </a:t>
            </a:r>
            <a:r>
              <a:rPr lang="en-GB" err="1"/>
              <a:t>Renaisi</a:t>
            </a:r>
            <a:r>
              <a:rPr lang="en-GB"/>
              <a:t> as more of a learning partner for this iteration, helping to build capacity and connectedness of the providers, develop a </a:t>
            </a:r>
            <a:r>
              <a:rPr lang="en-GB" err="1"/>
              <a:t>ToC</a:t>
            </a:r>
            <a:r>
              <a:rPr lang="en-GB"/>
              <a:t> and working towards longer-term outcomes, improve the data collection strategy in collaboration with us and the providers, and align outcomes measurement across the providers.</a:t>
            </a:r>
          </a:p>
          <a:p>
            <a:pPr marL="0" indent="0">
              <a:buFont typeface="Arial" panose="020B0604020202020204" pitchFamily="34" charset="0"/>
              <a:buNone/>
            </a:pPr>
            <a:endParaRPr lang="en-GB"/>
          </a:p>
          <a:p>
            <a:pPr marL="0" indent="0">
              <a:buFont typeface="Arial" panose="020B0604020202020204" pitchFamily="34" charset="0"/>
              <a:buNone/>
            </a:pPr>
            <a:r>
              <a:rPr lang="en-GB"/>
              <a:t>The providers have implemented a stronger partnership with regular meetings and communication. They have also incorporated graduation events for the younger cohort as a way to improve the ending of support, ensuring this is a positive thing for the young people.</a:t>
            </a:r>
          </a:p>
          <a:p>
            <a:pPr marL="0" indent="0">
              <a:buFont typeface="Arial" panose="020B0604020202020204" pitchFamily="34" charset="0"/>
              <a:buNone/>
            </a:pPr>
            <a:endParaRPr lang="en-GB"/>
          </a:p>
          <a:p>
            <a:pPr marL="0" indent="0">
              <a:buFont typeface="Arial" panose="020B0604020202020204" pitchFamily="34" charset="0"/>
              <a:buNone/>
            </a:pPr>
            <a:r>
              <a:rPr lang="en-GB"/>
              <a:t>We are having encouraging conversations about our role in regional coordination of this work / pleased to see this government place emphasis on prevention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36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25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909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1825-2682-9074-EDF5-BD0BE1DE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DAF2-8FAA-8ED9-1253-3109BF114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34AE-1ECD-1C63-CAA5-AFB5B8EFA357}"/>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C696B633-1A6E-700F-C4BF-FBAC2934E9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58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39A9-154B-B9D6-7DB1-50CC46EB8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B9457-2450-925C-9F53-B3F710E1A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64C62-AB46-808D-870F-41ED9264017F}"/>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9F389CB1-60CA-A3A9-7725-33D04A7571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74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2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9A703-DF11-D025-116A-052819A81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70C1A-7625-FB08-AD53-9E02DAAE2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9C46D-A4CD-9796-93EF-3BEEF2716EED}"/>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21032547-84EE-CA00-13E3-3A81F66D75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2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2C00-3FC7-9DA4-55A8-993228CD2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906B7-7329-511F-619B-A6CEFE5D8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8A146-5357-F210-CE93-4EAA82EFD4C7}"/>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5B9A20CC-6328-B28A-0BAE-CC394F2FD7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8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1A31D5-59AE-914B-B6B8-D3FB1071DEDB}" type="slidenum">
              <a:rPr lang="en-US" smtClean="0"/>
              <a:pPr/>
              <a:t>9</a:t>
            </a:fld>
            <a:endParaRPr lang="en-US"/>
          </a:p>
        </p:txBody>
      </p:sp>
    </p:spTree>
    <p:extLst>
      <p:ext uri="{BB962C8B-B14F-4D97-AF65-F5344CB8AC3E}">
        <p14:creationId xmlns:p14="http://schemas.microsoft.com/office/powerpoint/2010/main" val="934627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01595-E9F0-406A-892A-71583C31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54D95-6402-4E58-76AF-A3E8B8A96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C1E2F-7DA7-E702-42D3-64FD3574313F}"/>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0BE372E6-FCB8-6E38-2F77-67A81A1329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1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E4E0-633F-2E09-1072-A7E97C431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76C59-2E6F-B7AF-6A7B-B46E71C74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2D769-2CFD-F3F3-1B58-295B7BAF2226}"/>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FEB278AD-3C89-0FEA-1212-81034C739B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65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5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London Violence Reduction Unit (VRU) was set up to tackle the root causes of violence across the city, with a focus on reducing violent crime through a public health approach. While data shows that boys are more likely to experience violence, the VRU recognises that girls face different forms of violence. Therefore, the VRU Women and Girls Team was first developed in recognition that exposure to gender-based violence in childhood has a significant adverse experience with long term impacts on health, wellbeing and safety outcomes. Therefore, in adopting a public health approach, the VRU has taken on a co-ordinated and preventative approach to tackling VAWG, raising awareness of the issues and supporting those affected. </a:t>
            </a:r>
          </a:p>
          <a:p>
            <a:endParaRPr lang="en-GB"/>
          </a:p>
          <a:p>
            <a:r>
              <a:rPr lang="en-GB"/>
              <a:t>With in our Women and Girls team, we are also able to support other teams across the Violence Reduction Unit to consider the specific needs of girls and young women in the design and delivery of their violence reduction programmes, for example across education and parenting programmes.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3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London Violence Reduction Unit (VRU) was set up to tackle the root causes of violence across the city, with a focus on reducing violent crime through a public health approach. While data shows that boys are more likely to experience violence, the VRU recognises that girls face different forms of violence. Therefore, the VRU Women and Girls Team was first developed in recognition that exposure to gender-based violence in childhood has a significant adverse experience with long term impacts on health, wellbeing and safety outcomes. Therefore, in adopting a public health approach, the VRU has taken on a co-ordinated and preventative approach to tackling VAWG, raising awareness of the issues and supporting those affected. </a:t>
            </a:r>
          </a:p>
          <a:p>
            <a:endParaRPr lang="en-GB"/>
          </a:p>
          <a:p>
            <a:r>
              <a:rPr lang="en-GB"/>
              <a:t>With in our Women and Girls team, we are also able to support other teams across the Violence Reduction Unit to consider the specific needs of girls and young women in the design and delivery of their violence reduction programmes, for example across education and parenting programmes.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5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Recognising the distinct challenges faced by girls and young women, there was a need to address the specific forms of violence they experience, such as exploitation, peer abuse, and the impact of unhealthy relationships. </a:t>
            </a:r>
          </a:p>
          <a:p>
            <a:pPr marL="171450" indent="-171450">
              <a:buFont typeface="Arial" panose="020B0604020202020204" pitchFamily="34" charset="0"/>
              <a:buChar char="•"/>
            </a:pPr>
            <a:r>
              <a:rPr lang="en-GB"/>
              <a:t>While the wider VRU strategy has primary focused on boys due to the higher prevalence of violent victimisation, this new initiative acknowledges the need for tailored support for girls, providing a safe space for them to build resilience, gain confidence, and access the support they need to navigate these challenges. This targeted approach aims to ensure that all young people, regardless of gender, have the support they require to live safe, positive lives.</a:t>
            </a:r>
          </a:p>
          <a:p>
            <a:pPr marL="171450" indent="-171450">
              <a:buFont typeface="Arial" panose="020B0604020202020204" pitchFamily="34" charset="0"/>
              <a:buChar char="•"/>
            </a:pPr>
            <a:r>
              <a:rPr lang="en-GB"/>
              <a:t>The Pilot programme was commissioned in 2022 for 2 years in two lots. One focussing on staff training and the second providing the mentoring service for GYW ages 9-25</a:t>
            </a:r>
          </a:p>
          <a:p>
            <a:pPr marL="171450" indent="-171450">
              <a:buFont typeface="Arial" panose="020B0604020202020204" pitchFamily="34" charset="0"/>
              <a:buChar char="•"/>
            </a:pPr>
            <a:r>
              <a:rPr lang="en-GB"/>
              <a:t>The learnings from the first pilot fed informed the commissioning of the full programme, commissioned in early 2024 for a period of 2 years with an option of a 2 year extension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1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solidFill>
                  <a:srgbClr val="FF0000"/>
                </a:solidFill>
              </a:rPr>
              <a:t>The service works in the in the London boroughs of  Hammersmith &amp; Fulham, Brent, Newham, Tower Hamlets, Hackney, Camden, Islington, and Westminster.</a:t>
            </a:r>
          </a:p>
          <a:p>
            <a:pPr marL="285750" indent="-285750">
              <a:buFont typeface="Arial" panose="020B0604020202020204" pitchFamily="34" charset="0"/>
              <a:buChar char="•"/>
            </a:pPr>
            <a:r>
              <a:rPr lang="en-GB">
                <a:solidFill>
                  <a:srgbClr val="FF0000"/>
                </a:solidFill>
              </a:rPr>
              <a:t>Highlight the programme’s focus on providing a safe, supportive space for young women to build confidence, resilience, and life skills. </a:t>
            </a:r>
          </a:p>
          <a:p>
            <a:pPr marL="285750" indent="-285750">
              <a:buFont typeface="Arial" panose="020B0604020202020204" pitchFamily="34" charset="0"/>
              <a:buChar char="•"/>
            </a:pPr>
            <a:r>
              <a:rPr lang="en-GB">
                <a:solidFill>
                  <a:srgbClr val="FF0000"/>
                </a:solidFill>
              </a:rPr>
              <a:t>Mention that it supports GYW with Mental ill-health concerns, Deprivation, Alcohol and drug use, Risk of becoming NEET (risk of/exclusion, low school attendance), Risk of exploitation and/or risk of contact with the criminal justice system.</a:t>
            </a:r>
          </a:p>
          <a:p>
            <a:pPr marL="285750" indent="-285750">
              <a:buFont typeface="Arial" panose="020B0604020202020204" pitchFamily="34" charset="0"/>
              <a:buChar char="•"/>
            </a:pPr>
            <a:r>
              <a:rPr lang="en-GB">
                <a:solidFill>
                  <a:srgbClr val="FF0000"/>
                </a:solidFill>
              </a:rPr>
              <a:t>Note the flexibility of the programme, being that it meets the GYW where there are at and offers a tailored approached .</a:t>
            </a:r>
          </a:p>
          <a:p>
            <a:pPr marL="285750" indent="-285750">
              <a:buFont typeface="Arial" panose="020B0604020202020204" pitchFamily="34" charset="0"/>
              <a:buChar char="•"/>
            </a:pPr>
            <a:r>
              <a:rPr lang="en-GB">
                <a:solidFill>
                  <a:srgbClr val="FF0000"/>
                </a:solidFill>
              </a:rPr>
              <a:t>Mention from the evaluation two boroughs have been added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4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Describe the structure of the programme: how it pairs young women with trained mentors who provide one-to-one support.</a:t>
            </a:r>
          </a:p>
          <a:p>
            <a:endParaRPr lang="en-GB"/>
          </a:p>
          <a:p>
            <a:r>
              <a:rPr lang="en-GB"/>
              <a:t>Offers additional employment support from Working Chance providing bespoke employability support for women with convictions. , including: Career coaching and employability skills development (interview techniques, CV writing).Soft skills development (time management, confidence building, effective communication, teamwork).Short and long-term career goal setting and action planning.</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66CA8-C4E9-4A63-B3DF-3B74D1ADE9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2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commissioned </a:t>
            </a:r>
            <a:r>
              <a:rPr lang="en-GB" err="1"/>
              <a:t>Ecorys</a:t>
            </a:r>
            <a:r>
              <a:rPr lang="en-GB"/>
              <a:t> in partnership with </a:t>
            </a:r>
            <a:r>
              <a:rPr lang="en-GB" err="1"/>
              <a:t>Renaisi</a:t>
            </a:r>
            <a:r>
              <a:rPr lang="en-GB"/>
              <a:t> to carry out an evaluation of the pilot programme.</a:t>
            </a:r>
          </a:p>
          <a:p>
            <a:r>
              <a:rPr lang="en-GB"/>
              <a:t>This was a mixed-methods approach with aims to assess delivery, examine the implementation, assess outcomes and impacts for individuals, organisations and the wider system with a focus on capacity building and shared learning to add to the evidence base for this sector</a:t>
            </a:r>
          </a:p>
          <a:p>
            <a:endParaRPr lang="en-GB"/>
          </a:p>
          <a:p>
            <a:r>
              <a:rPr lang="en-GB"/>
              <a:t>The evaluation involved quantitative analysis of quarterly monitoring and outcomes data, as well as semi-structured interviews with young people, parents/carers, management and delivery staff as well as referring organisations</a:t>
            </a:r>
          </a:p>
          <a:p>
            <a:endParaRPr lang="en-GB"/>
          </a:p>
          <a:p>
            <a:pPr marL="285750" indent="-285750" algn="l" rtl="0" fontAlgn="base">
              <a:spcAft>
                <a:spcPts val="600"/>
              </a:spcAft>
              <a:buFont typeface="Arial" panose="020B0604020202020204" pitchFamily="34" charset="0"/>
              <a:buChar char="•"/>
            </a:pPr>
            <a:r>
              <a:rPr lang="en-GB" sz="1200" b="1" i="0">
                <a:solidFill>
                  <a:srgbClr val="313231"/>
                </a:solidFill>
                <a:effectLst/>
                <a:latin typeface="Arial"/>
                <a:cs typeface="Arial"/>
              </a:rPr>
              <a:t>Assess delivery:</a:t>
            </a:r>
            <a:r>
              <a:rPr lang="en-GB" sz="1200" b="0" i="0">
                <a:solidFill>
                  <a:srgbClr val="313231"/>
                </a:solidFill>
                <a:effectLst/>
                <a:latin typeface="Arial"/>
                <a:cs typeface="Arial"/>
              </a:rPr>
              <a:t> such as throughput, engagement, and demographics. </a:t>
            </a:r>
          </a:p>
          <a:p>
            <a:pPr marL="285750" indent="-285750" algn="l" rtl="0" fontAlgn="base">
              <a:spcAft>
                <a:spcPts val="600"/>
              </a:spcAft>
              <a:buFont typeface="Arial" panose="020B0604020202020204" pitchFamily="34" charset="0"/>
              <a:buChar char="•"/>
            </a:pPr>
            <a:r>
              <a:rPr lang="en-GB" sz="1200" b="1" i="0">
                <a:solidFill>
                  <a:srgbClr val="313231"/>
                </a:solidFill>
                <a:effectLst/>
                <a:latin typeface="Arial"/>
                <a:cs typeface="Arial"/>
              </a:rPr>
              <a:t>Examine implementation processes:</a:t>
            </a:r>
            <a:r>
              <a:rPr lang="en-GB" sz="1200" b="0" i="0">
                <a:solidFill>
                  <a:srgbClr val="313231"/>
                </a:solidFill>
                <a:effectLst/>
                <a:latin typeface="Arial"/>
                <a:cs typeface="Arial"/>
              </a:rPr>
              <a:t> generate insights for effectiveness, key lessons, strengths, and barriers. </a:t>
            </a:r>
          </a:p>
          <a:p>
            <a:pPr marL="285750" indent="-285750" algn="l" rtl="0" fontAlgn="base">
              <a:spcAft>
                <a:spcPts val="600"/>
              </a:spcAft>
              <a:buFont typeface="Arial" panose="020B0604020202020204" pitchFamily="34" charset="0"/>
              <a:buChar char="•"/>
            </a:pPr>
            <a:r>
              <a:rPr lang="en-GB" sz="1200" b="1" i="0">
                <a:solidFill>
                  <a:srgbClr val="313231"/>
                </a:solidFill>
                <a:effectLst/>
                <a:latin typeface="Arial"/>
                <a:cs typeface="Arial"/>
              </a:rPr>
              <a:t>Assess outcomes and impacts</a:t>
            </a:r>
            <a:r>
              <a:rPr lang="en-GB" sz="1200" b="0" i="0">
                <a:solidFill>
                  <a:srgbClr val="313231"/>
                </a:solidFill>
                <a:effectLst/>
                <a:latin typeface="Arial"/>
                <a:cs typeface="Arial"/>
              </a:rPr>
              <a:t>: for individuals, organisations, and the wider system. </a:t>
            </a:r>
          </a:p>
          <a:p>
            <a:pPr marL="285750" indent="-285750" algn="l" rtl="0" fontAlgn="base">
              <a:spcAft>
                <a:spcPts val="600"/>
              </a:spcAft>
              <a:buFont typeface="Arial" panose="020B0604020202020204" pitchFamily="34" charset="0"/>
              <a:buChar char="•"/>
            </a:pPr>
            <a:r>
              <a:rPr lang="en-GB" sz="1200" b="1" i="0">
                <a:solidFill>
                  <a:srgbClr val="313231"/>
                </a:solidFill>
                <a:effectLst/>
                <a:latin typeface="Arial"/>
                <a:cs typeface="Arial"/>
              </a:rPr>
              <a:t>Design and deliver content:</a:t>
            </a:r>
            <a:r>
              <a:rPr lang="en-GB" sz="1200" b="0" i="0">
                <a:solidFill>
                  <a:srgbClr val="313231"/>
                </a:solidFill>
                <a:effectLst/>
                <a:latin typeface="Arial"/>
                <a:cs typeface="Arial"/>
              </a:rPr>
              <a:t> to maximise the potential for shared learning, capacity building and evidence-based practice relating to provision for girls and young women.</a:t>
            </a:r>
          </a:p>
          <a:p>
            <a:endParaRPr lang="en-GB"/>
          </a:p>
          <a:p>
            <a:endParaRPr lang="en-GB"/>
          </a:p>
          <a:p>
            <a:r>
              <a:rPr lang="en-GB"/>
              <a:t>It is important to note that the outcomes data collection strategy was established prior to the evaluation being commissioned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00A41-2811-42E5-B0E2-F3AEAA125E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0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BED0-CE28-4FBF-5673-252A395EBD4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663ED53-3B28-EFEC-7FE1-A037B5EB1C7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8CE49565-30B3-6099-E7A2-DC15BA4BB60A}"/>
              </a:ext>
            </a:extLst>
          </p:cNvPr>
          <p:cNvSpPr txBox="1">
            <a:spLocks noGrp="1"/>
          </p:cNvSpPr>
          <p:nvPr>
            <p:ph type="dt" sz="half" idx="7"/>
          </p:nvPr>
        </p:nvSpPr>
        <p:spPr/>
        <p:txBody>
          <a:bodyPr/>
          <a:lstStyle>
            <a:lvl1pPr>
              <a:defRPr/>
            </a:lvl1pPr>
          </a:lstStyle>
          <a:p>
            <a:pPr lvl="0"/>
            <a:fld id="{4CDD63A4-A000-4C9A-893C-8E520DA5AB6C}" type="datetime1">
              <a:rPr lang="en-GB"/>
              <a:pPr lvl="0"/>
              <a:t>17/02/2025</a:t>
            </a:fld>
            <a:endParaRPr lang="en-GB"/>
          </a:p>
        </p:txBody>
      </p:sp>
      <p:sp>
        <p:nvSpPr>
          <p:cNvPr id="5" name="Footer Placeholder 4">
            <a:extLst>
              <a:ext uri="{FF2B5EF4-FFF2-40B4-BE49-F238E27FC236}">
                <a16:creationId xmlns:a16="http://schemas.microsoft.com/office/drawing/2014/main" id="{903A2E95-2267-3F9C-89BB-0B6C9A9D425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EB4377F-8CDF-AEDB-FC9B-AC99969D75A7}"/>
              </a:ext>
            </a:extLst>
          </p:cNvPr>
          <p:cNvSpPr txBox="1">
            <a:spLocks noGrp="1"/>
          </p:cNvSpPr>
          <p:nvPr>
            <p:ph type="sldNum" sz="quarter" idx="8"/>
          </p:nvPr>
        </p:nvSpPr>
        <p:spPr/>
        <p:txBody>
          <a:bodyPr/>
          <a:lstStyle>
            <a:lvl1pPr>
              <a:defRPr/>
            </a:lvl1pPr>
          </a:lstStyle>
          <a:p>
            <a:pPr lvl="0"/>
            <a:fld id="{4D3BC760-7A4E-4C76-AB0B-04E9027AF01D}" type="slidenum">
              <a:t>‹#›</a:t>
            </a:fld>
            <a:endParaRPr lang="en-GB"/>
          </a:p>
        </p:txBody>
      </p:sp>
    </p:spTree>
    <p:extLst>
      <p:ext uri="{BB962C8B-B14F-4D97-AF65-F5344CB8AC3E}">
        <p14:creationId xmlns:p14="http://schemas.microsoft.com/office/powerpoint/2010/main" val="21534795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54A2-4151-FB93-6018-DC59C8DF6AA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E10D3E09-97F7-496B-2BBF-FB42FB63E22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E5342-2476-51AE-A865-C42FCC8057E1}"/>
              </a:ext>
            </a:extLst>
          </p:cNvPr>
          <p:cNvSpPr txBox="1">
            <a:spLocks noGrp="1"/>
          </p:cNvSpPr>
          <p:nvPr>
            <p:ph type="dt" sz="half" idx="7"/>
          </p:nvPr>
        </p:nvSpPr>
        <p:spPr/>
        <p:txBody>
          <a:bodyPr/>
          <a:lstStyle>
            <a:lvl1pPr>
              <a:defRPr/>
            </a:lvl1pPr>
          </a:lstStyle>
          <a:p>
            <a:pPr lvl="0"/>
            <a:fld id="{19673125-464D-4357-AAFD-B0DA8BA887FC}" type="datetime1">
              <a:rPr lang="en-GB"/>
              <a:pPr lvl="0"/>
              <a:t>17/02/2025</a:t>
            </a:fld>
            <a:endParaRPr lang="en-GB"/>
          </a:p>
        </p:txBody>
      </p:sp>
      <p:sp>
        <p:nvSpPr>
          <p:cNvPr id="5" name="Footer Placeholder 4">
            <a:extLst>
              <a:ext uri="{FF2B5EF4-FFF2-40B4-BE49-F238E27FC236}">
                <a16:creationId xmlns:a16="http://schemas.microsoft.com/office/drawing/2014/main" id="{505A86A4-C1E8-1DAC-8CAD-90D9DD9FCAE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2351AC-9D57-5831-5A39-7826B5B85504}"/>
              </a:ext>
            </a:extLst>
          </p:cNvPr>
          <p:cNvSpPr txBox="1">
            <a:spLocks noGrp="1"/>
          </p:cNvSpPr>
          <p:nvPr>
            <p:ph type="sldNum" sz="quarter" idx="8"/>
          </p:nvPr>
        </p:nvSpPr>
        <p:spPr/>
        <p:txBody>
          <a:bodyPr/>
          <a:lstStyle>
            <a:lvl1pPr>
              <a:defRPr/>
            </a:lvl1pPr>
          </a:lstStyle>
          <a:p>
            <a:pPr lvl="0"/>
            <a:fld id="{AE396069-0C67-4274-808D-645CBD7AD41C}" type="slidenum">
              <a:t>‹#›</a:t>
            </a:fld>
            <a:endParaRPr lang="en-GB"/>
          </a:p>
        </p:txBody>
      </p:sp>
    </p:spTree>
    <p:extLst>
      <p:ext uri="{BB962C8B-B14F-4D97-AF65-F5344CB8AC3E}">
        <p14:creationId xmlns:p14="http://schemas.microsoft.com/office/powerpoint/2010/main" val="4119768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9" name="Picture Placeholder 6"/>
          <p:cNvSpPr>
            <a:spLocks noGrp="1"/>
          </p:cNvSpPr>
          <p:nvPr>
            <p:ph type="pic" sz="quarter" idx="14" hasCustomPrompt="1"/>
          </p:nvPr>
        </p:nvSpPr>
        <p:spPr>
          <a:xfrm>
            <a:off x="0" y="-2"/>
            <a:ext cx="3784598" cy="68580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0" name="Picture Placeholder 6"/>
          <p:cNvSpPr>
            <a:spLocks noGrp="1"/>
          </p:cNvSpPr>
          <p:nvPr>
            <p:ph type="pic" sz="quarter" idx="15" hasCustomPrompt="1"/>
          </p:nvPr>
        </p:nvSpPr>
        <p:spPr>
          <a:xfrm>
            <a:off x="8407402" y="0"/>
            <a:ext cx="3784598" cy="68580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070189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End">
    <p:spTree>
      <p:nvGrpSpPr>
        <p:cNvPr id="1" name=""/>
        <p:cNvGrpSpPr/>
        <p:nvPr/>
      </p:nvGrpSpPr>
      <p:grpSpPr>
        <a:xfrm>
          <a:off x="0" y="0"/>
          <a:ext cx="0" cy="0"/>
          <a:chOff x="0" y="0"/>
          <a:chExt cx="0" cy="0"/>
        </a:xfrm>
      </p:grpSpPr>
      <p:cxnSp>
        <p:nvCxnSpPr>
          <p:cNvPr id="6" name="Straight Connector 5"/>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7" name="Title 3"/>
          <p:cNvSpPr txBox="1">
            <a:spLocks/>
          </p:cNvSpPr>
          <p:nvPr userDrawn="1"/>
        </p:nvSpPr>
        <p:spPr>
          <a:xfrm>
            <a:off x="3793674" y="4"/>
            <a:ext cx="4604657" cy="4778181"/>
          </a:xfrm>
          <a:prstGeom prst="rect">
            <a:avLst/>
          </a:prstGeom>
          <a:solidFill>
            <a:schemeClr val="bg1"/>
          </a:solidFill>
        </p:spPr>
        <p:txBody>
          <a:bodyPr lIns="360000" tIns="360000" rIns="360000" bIns="12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ctr"/>
            <a:endParaRPr lang="en-US" sz="5401" b="1" i="0">
              <a:solidFill>
                <a:schemeClr val="tx1"/>
              </a:solidFill>
              <a:latin typeface="Mulish Black"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a:p>
        </p:txBody>
      </p:sp>
    </p:spTree>
    <p:extLst>
      <p:ext uri="{BB962C8B-B14F-4D97-AF65-F5344CB8AC3E}">
        <p14:creationId xmlns:p14="http://schemas.microsoft.com/office/powerpoint/2010/main" val="3730386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xtras">
    <p:spTree>
      <p:nvGrpSpPr>
        <p:cNvPr id="1" name=""/>
        <p:cNvGrpSpPr/>
        <p:nvPr/>
      </p:nvGrpSpPr>
      <p:grpSpPr>
        <a:xfrm>
          <a:off x="0" y="0"/>
          <a:ext cx="0" cy="0"/>
          <a:chOff x="0" y="0"/>
          <a:chExt cx="0" cy="0"/>
        </a:xfrm>
      </p:grpSpPr>
      <p:sp>
        <p:nvSpPr>
          <p:cNvPr id="28" name="Picture Placeholder 6">
            <a:extLst>
              <a:ext uri="{FF2B5EF4-FFF2-40B4-BE49-F238E27FC236}">
                <a16:creationId xmlns:a16="http://schemas.microsoft.com/office/drawing/2014/main" id="{D1C9A04D-5766-AA4F-9609-CB0054038FF4}"/>
              </a:ext>
            </a:extLst>
          </p:cNvPr>
          <p:cNvSpPr>
            <a:spLocks noGrp="1"/>
          </p:cNvSpPr>
          <p:nvPr>
            <p:ph type="pic" sz="quarter" idx="42" hasCustomPrompt="1"/>
          </p:nvPr>
        </p:nvSpPr>
        <p:spPr>
          <a:xfrm>
            <a:off x="822460"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9" name="Picture Placeholder 6">
            <a:extLst>
              <a:ext uri="{FF2B5EF4-FFF2-40B4-BE49-F238E27FC236}">
                <a16:creationId xmlns:a16="http://schemas.microsoft.com/office/drawing/2014/main" id="{3B397708-AD1B-7C47-8291-9B3D5E3CC096}"/>
              </a:ext>
            </a:extLst>
          </p:cNvPr>
          <p:cNvSpPr>
            <a:spLocks noGrp="1"/>
          </p:cNvSpPr>
          <p:nvPr>
            <p:ph type="pic" sz="quarter" idx="43" hasCustomPrompt="1"/>
          </p:nvPr>
        </p:nvSpPr>
        <p:spPr>
          <a:xfrm>
            <a:off x="2555759"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0" name="Picture Placeholder 6">
            <a:extLst>
              <a:ext uri="{FF2B5EF4-FFF2-40B4-BE49-F238E27FC236}">
                <a16:creationId xmlns:a16="http://schemas.microsoft.com/office/drawing/2014/main" id="{9E73349E-B90D-EE48-B921-5A12FC4DC2DC}"/>
              </a:ext>
            </a:extLst>
          </p:cNvPr>
          <p:cNvSpPr>
            <a:spLocks noGrp="1"/>
          </p:cNvSpPr>
          <p:nvPr>
            <p:ph type="pic" sz="quarter" idx="44" hasCustomPrompt="1"/>
          </p:nvPr>
        </p:nvSpPr>
        <p:spPr>
          <a:xfrm>
            <a:off x="4289058"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 name="Rectangle 4">
            <a:extLst>
              <a:ext uri="{FF2B5EF4-FFF2-40B4-BE49-F238E27FC236}">
                <a16:creationId xmlns:a16="http://schemas.microsoft.com/office/drawing/2014/main" id="{033E117B-8934-0844-93C7-F4A9857D0B22}"/>
              </a:ext>
            </a:extLst>
          </p:cNvPr>
          <p:cNvSpPr>
            <a:spLocks/>
          </p:cNvSpPr>
          <p:nvPr userDrawn="1"/>
        </p:nvSpPr>
        <p:spPr>
          <a:xfrm>
            <a:off x="14405" y="3210468"/>
            <a:ext cx="6081595"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Rectangle 5">
            <a:extLst>
              <a:ext uri="{FF2B5EF4-FFF2-40B4-BE49-F238E27FC236}">
                <a16:creationId xmlns:a16="http://schemas.microsoft.com/office/drawing/2014/main" id="{060993C7-65A3-F342-B855-A2BFBE4314EE}"/>
              </a:ext>
            </a:extLst>
          </p:cNvPr>
          <p:cNvSpPr>
            <a:spLocks/>
          </p:cNvSpPr>
          <p:nvPr userDrawn="1"/>
        </p:nvSpPr>
        <p:spPr>
          <a:xfrm>
            <a:off x="11772900" y="3194954"/>
            <a:ext cx="419100"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31" name="Picture Placeholder 6">
            <a:extLst>
              <a:ext uri="{FF2B5EF4-FFF2-40B4-BE49-F238E27FC236}">
                <a16:creationId xmlns:a16="http://schemas.microsoft.com/office/drawing/2014/main" id="{9B7340B9-F3B9-ED4F-A10D-47C68661FF33}"/>
              </a:ext>
            </a:extLst>
          </p:cNvPr>
          <p:cNvSpPr>
            <a:spLocks noGrp="1"/>
          </p:cNvSpPr>
          <p:nvPr>
            <p:ph type="pic" sz="quarter" idx="45" hasCustomPrompt="1"/>
          </p:nvPr>
        </p:nvSpPr>
        <p:spPr>
          <a:xfrm>
            <a:off x="822460"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3" name="Picture Placeholder 6">
            <a:extLst>
              <a:ext uri="{FF2B5EF4-FFF2-40B4-BE49-F238E27FC236}">
                <a16:creationId xmlns:a16="http://schemas.microsoft.com/office/drawing/2014/main" id="{37E4D3DB-1C8A-2641-A7C1-E3E63F5A1CD1}"/>
              </a:ext>
            </a:extLst>
          </p:cNvPr>
          <p:cNvSpPr>
            <a:spLocks noGrp="1"/>
          </p:cNvSpPr>
          <p:nvPr>
            <p:ph type="pic" sz="quarter" idx="47" hasCustomPrompt="1"/>
          </p:nvPr>
        </p:nvSpPr>
        <p:spPr>
          <a:xfrm>
            <a:off x="4289058"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4" name="Picture Placeholder 6">
            <a:extLst>
              <a:ext uri="{FF2B5EF4-FFF2-40B4-BE49-F238E27FC236}">
                <a16:creationId xmlns:a16="http://schemas.microsoft.com/office/drawing/2014/main" id="{96634E91-EE1A-AF48-85BF-9FD7CA7726F5}"/>
              </a:ext>
            </a:extLst>
          </p:cNvPr>
          <p:cNvSpPr>
            <a:spLocks noGrp="1"/>
          </p:cNvSpPr>
          <p:nvPr>
            <p:ph type="pic" sz="quarter" idx="48" hasCustomPrompt="1"/>
          </p:nvPr>
        </p:nvSpPr>
        <p:spPr>
          <a:xfrm>
            <a:off x="2555759"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5" name="Picture Placeholder 6">
            <a:extLst>
              <a:ext uri="{FF2B5EF4-FFF2-40B4-BE49-F238E27FC236}">
                <a16:creationId xmlns:a16="http://schemas.microsoft.com/office/drawing/2014/main" id="{21CF4FC9-17B9-EE43-BF39-DC2599CEFB51}"/>
              </a:ext>
            </a:extLst>
          </p:cNvPr>
          <p:cNvSpPr>
            <a:spLocks noGrp="1"/>
          </p:cNvSpPr>
          <p:nvPr>
            <p:ph type="pic" sz="quarter" idx="49" hasCustomPrompt="1"/>
          </p:nvPr>
        </p:nvSpPr>
        <p:spPr>
          <a:xfrm>
            <a:off x="822460"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6" name="Picture Placeholder 6">
            <a:extLst>
              <a:ext uri="{FF2B5EF4-FFF2-40B4-BE49-F238E27FC236}">
                <a16:creationId xmlns:a16="http://schemas.microsoft.com/office/drawing/2014/main" id="{5E476F11-3650-7247-B026-86AEF4DB24C0}"/>
              </a:ext>
            </a:extLst>
          </p:cNvPr>
          <p:cNvSpPr>
            <a:spLocks noGrp="1"/>
          </p:cNvSpPr>
          <p:nvPr>
            <p:ph type="pic" sz="quarter" idx="50" hasCustomPrompt="1"/>
          </p:nvPr>
        </p:nvSpPr>
        <p:spPr>
          <a:xfrm>
            <a:off x="4289058"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7" name="Picture Placeholder 6">
            <a:extLst>
              <a:ext uri="{FF2B5EF4-FFF2-40B4-BE49-F238E27FC236}">
                <a16:creationId xmlns:a16="http://schemas.microsoft.com/office/drawing/2014/main" id="{0BD181D9-8B87-CF4D-9936-FC9C6FC15EF3}"/>
              </a:ext>
            </a:extLst>
          </p:cNvPr>
          <p:cNvSpPr>
            <a:spLocks noGrp="1"/>
          </p:cNvSpPr>
          <p:nvPr>
            <p:ph type="pic" sz="quarter" idx="51" hasCustomPrompt="1"/>
          </p:nvPr>
        </p:nvSpPr>
        <p:spPr>
          <a:xfrm>
            <a:off x="2555759"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8" name="Picture Placeholder 6">
            <a:extLst>
              <a:ext uri="{FF2B5EF4-FFF2-40B4-BE49-F238E27FC236}">
                <a16:creationId xmlns:a16="http://schemas.microsoft.com/office/drawing/2014/main" id="{95651380-F05A-214D-A604-6E090DBA57C5}"/>
              </a:ext>
            </a:extLst>
          </p:cNvPr>
          <p:cNvSpPr>
            <a:spLocks noGrp="1"/>
          </p:cNvSpPr>
          <p:nvPr>
            <p:ph type="pic" sz="quarter" idx="52" hasCustomPrompt="1"/>
          </p:nvPr>
        </p:nvSpPr>
        <p:spPr>
          <a:xfrm>
            <a:off x="822460"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9" name="Picture Placeholder 6">
            <a:extLst>
              <a:ext uri="{FF2B5EF4-FFF2-40B4-BE49-F238E27FC236}">
                <a16:creationId xmlns:a16="http://schemas.microsoft.com/office/drawing/2014/main" id="{026FF7B5-8CCF-9A4B-AA92-7B270DEA1EA8}"/>
              </a:ext>
            </a:extLst>
          </p:cNvPr>
          <p:cNvSpPr>
            <a:spLocks noGrp="1"/>
          </p:cNvSpPr>
          <p:nvPr>
            <p:ph type="pic" sz="quarter" idx="53" hasCustomPrompt="1"/>
          </p:nvPr>
        </p:nvSpPr>
        <p:spPr>
          <a:xfrm>
            <a:off x="4289058"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0" name="Picture Placeholder 6">
            <a:extLst>
              <a:ext uri="{FF2B5EF4-FFF2-40B4-BE49-F238E27FC236}">
                <a16:creationId xmlns:a16="http://schemas.microsoft.com/office/drawing/2014/main" id="{40DB9821-348B-8D43-B561-F420DC428473}"/>
              </a:ext>
            </a:extLst>
          </p:cNvPr>
          <p:cNvSpPr>
            <a:spLocks noGrp="1"/>
          </p:cNvSpPr>
          <p:nvPr>
            <p:ph type="pic" sz="quarter" idx="54" hasCustomPrompt="1"/>
          </p:nvPr>
        </p:nvSpPr>
        <p:spPr>
          <a:xfrm>
            <a:off x="2555759"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Right Triangle 15">
            <a:extLst>
              <a:ext uri="{FF2B5EF4-FFF2-40B4-BE49-F238E27FC236}">
                <a16:creationId xmlns:a16="http://schemas.microsoft.com/office/drawing/2014/main" id="{371A34DC-5A56-2A82-A5D4-EE4130A9A16E}"/>
              </a:ext>
            </a:extLst>
          </p:cNvPr>
          <p:cNvSpPr/>
          <p:nvPr userDrawn="1"/>
        </p:nvSpPr>
        <p:spPr>
          <a:xfrm rot="5400000">
            <a:off x="5054611" y="4251858"/>
            <a:ext cx="2684156" cy="601377"/>
          </a:xfrm>
          <a:prstGeom prst="rtTriangle">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C145A"/>
              </a:solidFill>
              <a:highlight>
                <a:srgbClr val="AC145A"/>
              </a:highlight>
            </a:endParaRPr>
          </a:p>
        </p:txBody>
      </p:sp>
      <p:sp>
        <p:nvSpPr>
          <p:cNvPr id="17" name="Right Triangle 16">
            <a:extLst>
              <a:ext uri="{FF2B5EF4-FFF2-40B4-BE49-F238E27FC236}">
                <a16:creationId xmlns:a16="http://schemas.microsoft.com/office/drawing/2014/main" id="{0E7576FC-B57D-8EA4-9CF4-ABE48C25D649}"/>
              </a:ext>
            </a:extLst>
          </p:cNvPr>
          <p:cNvSpPr/>
          <p:nvPr userDrawn="1"/>
        </p:nvSpPr>
        <p:spPr>
          <a:xfrm rot="16200000">
            <a:off x="10130134" y="4241918"/>
            <a:ext cx="2684156" cy="601377"/>
          </a:xfrm>
          <a:prstGeom prst="rtTriangle">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C145A"/>
              </a:solidFill>
              <a:highlight>
                <a:srgbClr val="AC145A"/>
              </a:highlight>
            </a:endParaRPr>
          </a:p>
        </p:txBody>
      </p:sp>
    </p:spTree>
    <p:extLst>
      <p:ext uri="{BB962C8B-B14F-4D97-AF65-F5344CB8AC3E}">
        <p14:creationId xmlns:p14="http://schemas.microsoft.com/office/powerpoint/2010/main" val="3757612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45DE-8E0C-4E27-9C73-203B1AB6E7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25D90D-9C0C-4885-B083-5897E72D6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CC08DDE-29F6-45A9-A9DC-B628830FD49A}"/>
              </a:ext>
            </a:extLst>
          </p:cNvPr>
          <p:cNvSpPr>
            <a:spLocks noGrp="1"/>
          </p:cNvSpPr>
          <p:nvPr>
            <p:ph type="dt" sz="half" idx="10"/>
          </p:nvPr>
        </p:nvSpPr>
        <p:spPr/>
        <p:txBody>
          <a:bodyPr/>
          <a:lstStyle/>
          <a:p>
            <a:fld id="{6E48CD41-C6D4-42A6-9C76-A4C0F8997E96}" type="datetime1">
              <a:rPr lang="en-GB" smtClean="0"/>
              <a:t>18/02/2025</a:t>
            </a:fld>
            <a:endParaRPr lang="en-GB"/>
          </a:p>
        </p:txBody>
      </p:sp>
      <p:sp>
        <p:nvSpPr>
          <p:cNvPr id="5" name="Footer Placeholder 4">
            <a:extLst>
              <a:ext uri="{FF2B5EF4-FFF2-40B4-BE49-F238E27FC236}">
                <a16:creationId xmlns:a16="http://schemas.microsoft.com/office/drawing/2014/main" id="{7306E439-8F3D-4BD7-97DE-9E5691008E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B4C8CF-9BA4-4E3F-9558-A83C101A47F9}"/>
              </a:ext>
            </a:extLst>
          </p:cNvPr>
          <p:cNvSpPr>
            <a:spLocks noGrp="1"/>
          </p:cNvSpPr>
          <p:nvPr>
            <p:ph type="sldNum" sz="quarter" idx="12"/>
          </p:nvPr>
        </p:nvSpPr>
        <p:spPr/>
        <p:txBody>
          <a:bodyPr/>
          <a:lstStyle/>
          <a:p>
            <a:fld id="{14AC835E-9327-4286-810C-587B023F98D1}" type="slidenum">
              <a:rPr lang="en-GB" smtClean="0"/>
              <a:t>‹#›</a:t>
            </a:fld>
            <a:endParaRPr lang="en-GB"/>
          </a:p>
        </p:txBody>
      </p:sp>
    </p:spTree>
    <p:extLst>
      <p:ext uri="{BB962C8B-B14F-4D97-AF65-F5344CB8AC3E}">
        <p14:creationId xmlns:p14="http://schemas.microsoft.com/office/powerpoint/2010/main" val="3853777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8ECC-A660-2308-B2A2-B4D0583A3B47}"/>
              </a:ext>
            </a:extLst>
          </p:cNvPr>
          <p:cNvSpPr>
            <a:spLocks noGrp="1"/>
          </p:cNvSpPr>
          <p:nvPr>
            <p:ph type="dt" sz="half" idx="10"/>
          </p:nvPr>
        </p:nvSpPr>
        <p:spPr/>
        <p:txBody>
          <a:bodyPr/>
          <a:lstStyle/>
          <a:p>
            <a:fld id="{FD7D68DE-BD8A-4D09-8C18-A2B0C00A4FAA}" type="datetimeFigureOut">
              <a:rPr lang="en-GB" smtClean="0"/>
              <a:t>18/02/2025</a:t>
            </a:fld>
            <a:endParaRPr lang="en-GB"/>
          </a:p>
        </p:txBody>
      </p:sp>
      <p:sp>
        <p:nvSpPr>
          <p:cNvPr id="3" name="Footer Placeholder 2">
            <a:extLst>
              <a:ext uri="{FF2B5EF4-FFF2-40B4-BE49-F238E27FC236}">
                <a16:creationId xmlns:a16="http://schemas.microsoft.com/office/drawing/2014/main" id="{179150C3-A000-8F49-A212-D2E6BFBF36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C77F0A-A082-05E5-6313-DE7F1C5335EB}"/>
              </a:ext>
            </a:extLst>
          </p:cNvPr>
          <p:cNvSpPr>
            <a:spLocks noGrp="1"/>
          </p:cNvSpPr>
          <p:nvPr>
            <p:ph type="sldNum" sz="quarter" idx="12"/>
          </p:nvPr>
        </p:nvSpPr>
        <p:spPr/>
        <p:txBody>
          <a:bodyPr/>
          <a:lstStyle/>
          <a:p>
            <a:fld id="{E5288BBA-6175-4895-9DB6-06FD6D4B28E2}" type="slidenum">
              <a:rPr lang="en-GB" smtClean="0"/>
              <a:t>‹#›</a:t>
            </a:fld>
            <a:endParaRPr lang="en-GB"/>
          </a:p>
        </p:txBody>
      </p:sp>
    </p:spTree>
    <p:extLst>
      <p:ext uri="{BB962C8B-B14F-4D97-AF65-F5344CB8AC3E}">
        <p14:creationId xmlns:p14="http://schemas.microsoft.com/office/powerpoint/2010/main" val="606028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45F25D-6082-47DE-9B2C-675944DD1812}"/>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5E24B0FF-3B25-4E5C-A0A7-4E16363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3603557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DCE2-978E-4923-B0E9-4C966B679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B0BD6-F012-4C6D-BDAD-9E90ED25A3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2F9E5-192C-4E88-9147-D263893B1842}"/>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794A7138-3EAF-4C9D-903E-55D9BC040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36026521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6640-E89E-47CE-984D-0C0ECF7CF529}"/>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F4177A8F-F167-4C43-AEE7-450670801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5714766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A026-BFE6-4D2A-9ABF-C593B5666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49B47-0C41-4DCC-9902-126916D9C448}"/>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6" name="Footer Placeholder 5">
            <a:extLst>
              <a:ext uri="{FF2B5EF4-FFF2-40B4-BE49-F238E27FC236}">
                <a16:creationId xmlns:a16="http://schemas.microsoft.com/office/drawing/2014/main" id="{B7CD28B7-2F2D-4E80-A107-C1F266C63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8168544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8C038-E6A1-499D-9E24-FA5980421C81}"/>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8" name="Footer Placeholder 7">
            <a:extLst>
              <a:ext uri="{FF2B5EF4-FFF2-40B4-BE49-F238E27FC236}">
                <a16:creationId xmlns:a16="http://schemas.microsoft.com/office/drawing/2014/main" id="{F9F911B6-A759-487E-8CB6-CF9EF737F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22477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2DC0A-524C-269E-0E28-7F12675F555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CF273787-F849-529C-CEDA-49A47EC732D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B0B3C-0E53-63B0-FBD6-BE410D9D9075}"/>
              </a:ext>
            </a:extLst>
          </p:cNvPr>
          <p:cNvSpPr txBox="1">
            <a:spLocks noGrp="1"/>
          </p:cNvSpPr>
          <p:nvPr>
            <p:ph type="dt" sz="half" idx="7"/>
          </p:nvPr>
        </p:nvSpPr>
        <p:spPr/>
        <p:txBody>
          <a:bodyPr/>
          <a:lstStyle>
            <a:lvl1pPr>
              <a:defRPr/>
            </a:lvl1pPr>
          </a:lstStyle>
          <a:p>
            <a:pPr lvl="0"/>
            <a:fld id="{18B6B833-B534-481E-96FA-754328230725}" type="datetime1">
              <a:rPr lang="en-GB"/>
              <a:pPr lvl="0"/>
              <a:t>17/02/2025</a:t>
            </a:fld>
            <a:endParaRPr lang="en-GB"/>
          </a:p>
        </p:txBody>
      </p:sp>
      <p:sp>
        <p:nvSpPr>
          <p:cNvPr id="5" name="Footer Placeholder 4">
            <a:extLst>
              <a:ext uri="{FF2B5EF4-FFF2-40B4-BE49-F238E27FC236}">
                <a16:creationId xmlns:a16="http://schemas.microsoft.com/office/drawing/2014/main" id="{7BDA18CA-94B7-92EC-AEB9-577FFB3F6CD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C200060-65C0-EE1E-74B3-B72F0AAD67DC}"/>
              </a:ext>
            </a:extLst>
          </p:cNvPr>
          <p:cNvSpPr txBox="1">
            <a:spLocks noGrp="1"/>
          </p:cNvSpPr>
          <p:nvPr>
            <p:ph type="sldNum" sz="quarter" idx="8"/>
          </p:nvPr>
        </p:nvSpPr>
        <p:spPr/>
        <p:txBody>
          <a:bodyPr/>
          <a:lstStyle>
            <a:lvl1pPr>
              <a:defRPr/>
            </a:lvl1pPr>
          </a:lstStyle>
          <a:p>
            <a:pPr lvl="0"/>
            <a:fld id="{E3077E5F-425B-438F-864B-35E66478381E}" type="slidenum">
              <a:t>‹#›</a:t>
            </a:fld>
            <a:endParaRPr lang="en-GB"/>
          </a:p>
        </p:txBody>
      </p:sp>
    </p:spTree>
    <p:extLst>
      <p:ext uri="{BB962C8B-B14F-4D97-AF65-F5344CB8AC3E}">
        <p14:creationId xmlns:p14="http://schemas.microsoft.com/office/powerpoint/2010/main" val="19232806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1170195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1084782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9769-F5A5-4635-BD0C-D6049DEB9632}"/>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6" name="Footer Placeholder 5">
            <a:extLst>
              <a:ext uri="{FF2B5EF4-FFF2-40B4-BE49-F238E27FC236}">
                <a16:creationId xmlns:a16="http://schemas.microsoft.com/office/drawing/2014/main" id="{F9252DC3-D3D7-446F-A866-D7820B7BF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3568771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A2C9E-A9AD-4BB9-A691-90BB84F58CE9}"/>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6" name="Footer Placeholder 5">
            <a:extLst>
              <a:ext uri="{FF2B5EF4-FFF2-40B4-BE49-F238E27FC236}">
                <a16:creationId xmlns:a16="http://schemas.microsoft.com/office/drawing/2014/main" id="{F4B3D45D-C826-4846-BBFC-A0D98B7E7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990286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1C24-32F4-4208-B651-CDCBFCD03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44BD-4FA0-432C-95D7-517D2DE8C4B6}"/>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AD17F283-FE61-4C9A-9E39-74D429C58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1985412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2C56-63F3-4246-AAEE-2FBC89E80248}"/>
              </a:ext>
            </a:extLst>
          </p:cNvPr>
          <p:cNvSpPr>
            <a:spLocks noGrp="1"/>
          </p:cNvSpPr>
          <p:nvPr>
            <p:ph type="dt" sz="half" idx="10"/>
          </p:nvPr>
        </p:nvSpPr>
        <p:spPr/>
        <p:txBody>
          <a:body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35C10319-C816-40EC-B1D0-FD9748E41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a:lstStyle/>
          <a:p>
            <a:fld id="{ED6580AB-5C3C-4B4F-8E2A-8B7A0A8CE695}" type="slidenum">
              <a:rPr lang="en-US" smtClean="0"/>
              <a:t>‹#›</a:t>
            </a:fld>
            <a:endParaRPr lang="en-US"/>
          </a:p>
        </p:txBody>
      </p:sp>
    </p:spTree>
    <p:extLst>
      <p:ext uri="{BB962C8B-B14F-4D97-AF65-F5344CB8AC3E}">
        <p14:creationId xmlns:p14="http://schemas.microsoft.com/office/powerpoint/2010/main" val="276904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divider slide blue">
    <p:bg>
      <p:bgRef idx="1001">
        <a:schemeClr val="bg2"/>
      </p:bgRef>
    </p:bg>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8"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2" name="TextBox 11"/>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2A6BF799-62F0-CB76-1A2D-6C90C2D351BE}"/>
              </a:ext>
            </a:extLst>
          </p:cNvPr>
          <p:cNvPicPr>
            <a:picLocks noChangeAspect="1"/>
          </p:cNvPicPr>
          <p:nvPr userDrawn="1"/>
        </p:nvPicPr>
        <p:blipFill>
          <a:blip r:embed="rId3"/>
          <a:srcRect/>
          <a:stretch/>
        </p:blipFill>
        <p:spPr>
          <a:xfrm>
            <a:off x="346810" y="401796"/>
            <a:ext cx="3762000" cy="854342"/>
          </a:xfrm>
          <a:prstGeom prst="rect">
            <a:avLst/>
          </a:prstGeom>
        </p:spPr>
      </p:pic>
    </p:spTree>
    <p:extLst>
      <p:ext uri="{BB962C8B-B14F-4D97-AF65-F5344CB8AC3E}">
        <p14:creationId xmlns:p14="http://schemas.microsoft.com/office/powerpoint/2010/main" val="153109962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divider slide blue subtitle">
    <p:bg>
      <p:bgRef idx="1001">
        <a:schemeClr val="bg2"/>
      </p:bgRef>
    </p:bg>
    <p:spTree>
      <p:nvGrpSpPr>
        <p:cNvPr id="1" name=""/>
        <p:cNvGrpSpPr/>
        <p:nvPr/>
      </p:nvGrpSpPr>
      <p:grpSpPr>
        <a:xfrm>
          <a:off x="0" y="0"/>
          <a:ext cx="0" cy="0"/>
          <a:chOff x="0" y="0"/>
          <a:chExt cx="0" cy="0"/>
        </a:xfrm>
      </p:grpSpPr>
      <p:pic>
        <p:nvPicPr>
          <p:cNvPr id="6" name="Picture 5" descr="decorative super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8" name="Subtitle 2"/>
          <p:cNvSpPr>
            <a:spLocks noGrp="1"/>
          </p:cNvSpPr>
          <p:nvPr>
            <p:ph type="subTitle" idx="1"/>
          </p:nvPr>
        </p:nvSpPr>
        <p:spPr>
          <a:xfrm>
            <a:off x="1159200" y="2304000"/>
            <a:ext cx="6888453" cy="946366"/>
          </a:xfrm>
        </p:spPr>
        <p:txBody>
          <a:bodyPr>
            <a:noAutofit/>
          </a:bodyPr>
          <a:lstStyle>
            <a:lvl1pPr marL="0" indent="0" algn="l">
              <a:buNone/>
              <a:defRPr sz="3200" b="1">
                <a:solidFill>
                  <a:srgbClr val="00AA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3" name="TextBox 12"/>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D40FC9E8-22CE-C76B-67B6-E2BE2562EEDC}"/>
              </a:ext>
            </a:extLst>
          </p:cNvPr>
          <p:cNvPicPr>
            <a:picLocks noChangeAspect="1"/>
          </p:cNvPicPr>
          <p:nvPr userDrawn="1"/>
        </p:nvPicPr>
        <p:blipFill>
          <a:blip r:embed="rId3"/>
          <a:srcRect/>
          <a:stretch/>
        </p:blipFill>
        <p:spPr>
          <a:xfrm>
            <a:off x="346810" y="401796"/>
            <a:ext cx="3762000" cy="854342"/>
          </a:xfrm>
          <a:prstGeom prst="rect">
            <a:avLst/>
          </a:prstGeom>
        </p:spPr>
      </p:pic>
    </p:spTree>
    <p:extLst>
      <p:ext uri="{BB962C8B-B14F-4D97-AF65-F5344CB8AC3E}">
        <p14:creationId xmlns:p14="http://schemas.microsoft.com/office/powerpoint/2010/main" val="178542513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divider slid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8" name="Picture 7">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24A588F8-80AE-EF93-4754-0A0A952A80FC}"/>
              </a:ext>
            </a:extLst>
          </p:cNvPr>
          <p:cNvPicPr>
            <a:picLocks noChangeAspect="1"/>
          </p:cNvPicPr>
          <p:nvPr userDrawn="1"/>
        </p:nvPicPr>
        <p:blipFill>
          <a:blip r:embed="rId3"/>
          <a:srcRect/>
          <a:stretch/>
        </p:blipFill>
        <p:spPr>
          <a:xfrm>
            <a:off x="367130" y="401796"/>
            <a:ext cx="3761392" cy="854204"/>
          </a:xfrm>
          <a:prstGeom prst="rect">
            <a:avLst/>
          </a:prstGeom>
        </p:spPr>
      </p:pic>
    </p:spTree>
    <p:extLst>
      <p:ext uri="{BB962C8B-B14F-4D97-AF65-F5344CB8AC3E}">
        <p14:creationId xmlns:p14="http://schemas.microsoft.com/office/powerpoint/2010/main" val="303361664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divider slide white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9200" y="1609200"/>
            <a:ext cx="6888453"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8" name="Picture 7">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4967" y="1776272"/>
            <a:ext cx="4997033" cy="5081728"/>
          </a:xfrm>
          <a:prstGeom prst="rect">
            <a:avLst/>
          </a:prstGeom>
        </p:spPr>
      </p:pic>
      <p:sp>
        <p:nvSpPr>
          <p:cNvPr id="12" name="Subtitle 2"/>
          <p:cNvSpPr>
            <a:spLocks noGrp="1"/>
          </p:cNvSpPr>
          <p:nvPr>
            <p:ph type="subTitle" idx="1"/>
          </p:nvPr>
        </p:nvSpPr>
        <p:spPr>
          <a:xfrm>
            <a:off x="1159200" y="2304000"/>
            <a:ext cx="6888453" cy="743201"/>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7" name="TextBox 16"/>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D4650741-BD31-3D72-DE4F-8C9DE28154C0}"/>
              </a:ext>
            </a:extLst>
          </p:cNvPr>
          <p:cNvPicPr>
            <a:picLocks noChangeAspect="1"/>
          </p:cNvPicPr>
          <p:nvPr userDrawn="1"/>
        </p:nvPicPr>
        <p:blipFill>
          <a:blip r:embed="rId3"/>
          <a:srcRect/>
          <a:stretch/>
        </p:blipFill>
        <p:spPr>
          <a:xfrm>
            <a:off x="367130" y="401796"/>
            <a:ext cx="3761392" cy="854204"/>
          </a:xfrm>
          <a:prstGeom prst="rect">
            <a:avLst/>
          </a:prstGeom>
        </p:spPr>
      </p:pic>
    </p:spTree>
    <p:extLst>
      <p:ext uri="{BB962C8B-B14F-4D97-AF65-F5344CB8AC3E}">
        <p14:creationId xmlns:p14="http://schemas.microsoft.com/office/powerpoint/2010/main" val="42236741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divider slide photography">
    <p:bg>
      <p:bgRef idx="1001">
        <a:schemeClr val="bg1"/>
      </p:bgRef>
    </p:bg>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40"/>
          <a:stretch/>
        </p:blipFill>
        <p:spPr>
          <a:xfrm>
            <a:off x="1" y="2382769"/>
            <a:ext cx="7818968" cy="4475232"/>
          </a:xfrm>
          <a:prstGeom prst="rect">
            <a:avLst/>
          </a:prstGeom>
        </p:spPr>
      </p:pic>
      <p:sp>
        <p:nvSpPr>
          <p:cNvPr id="2" name="Title 1"/>
          <p:cNvSpPr>
            <a:spLocks noGrp="1"/>
          </p:cNvSpPr>
          <p:nvPr>
            <p:ph type="title"/>
          </p:nvPr>
        </p:nvSpPr>
        <p:spPr>
          <a:xfrm>
            <a:off x="1159200" y="1609200"/>
            <a:ext cx="9141105" cy="642581"/>
          </a:xfrm>
        </p:spPr>
        <p:txBody>
          <a:bodyPr>
            <a:normAutofit/>
          </a:bodyPr>
          <a:lstStyle>
            <a:lvl1pPr>
              <a:defRPr sz="3600">
                <a:solidFill>
                  <a:schemeClr val="tx1"/>
                </a:solidFill>
              </a:defRPr>
            </a:lvl1pPr>
          </a:lstStyle>
          <a:p>
            <a:r>
              <a:rPr lang="en-GB"/>
              <a:t>Click to edit Master title style</a:t>
            </a:r>
            <a:endParaRPr lang="en-GB" dirty="0"/>
          </a:p>
        </p:txBody>
      </p:sp>
      <p:pic>
        <p:nvPicPr>
          <p:cNvPr id="13" name="Picture 12">
            <a:extLst>
              <a:ext uri="{C183D7F6-B498-43B3-948B-1728B52AA6E4}">
                <adec:decorative xmlns:adec="http://schemas.microsoft.com/office/drawing/2017/decorative" xmlns=""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104"/>
          <a:stretch/>
        </p:blipFill>
        <p:spPr>
          <a:xfrm>
            <a:off x="8115905" y="1554348"/>
            <a:ext cx="4076095" cy="5303653"/>
          </a:xfrm>
          <a:prstGeom prst="rect">
            <a:avLst/>
          </a:prstGeom>
        </p:spPr>
      </p:pic>
      <p:sp>
        <p:nvSpPr>
          <p:cNvPr id="15" name="Subtitle 2"/>
          <p:cNvSpPr>
            <a:spLocks noGrp="1"/>
          </p:cNvSpPr>
          <p:nvPr>
            <p:ph type="subTitle" idx="1"/>
          </p:nvPr>
        </p:nvSpPr>
        <p:spPr>
          <a:xfrm>
            <a:off x="1159200" y="2304000"/>
            <a:ext cx="9141105" cy="529208"/>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8"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bg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20" name="TextBox 19"/>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bg1"/>
                </a:solidFill>
                <a:effectLst/>
                <a:latin typeface="+mn-lt"/>
                <a:ea typeface="+mn-ea"/>
                <a:cs typeface="+mn-cs"/>
              </a:rPr>
              <a:t>© </a:t>
            </a:r>
            <a:r>
              <a:rPr lang="en-US" sz="1000" kern="1200" dirty="0">
                <a:solidFill>
                  <a:schemeClr val="bg1"/>
                </a:solidFill>
                <a:effectLst/>
                <a:latin typeface="+mn-lt"/>
                <a:ea typeface="+mn-ea"/>
                <a:cs typeface="+mn-cs"/>
              </a:rPr>
              <a:t>College of Policing Limited 2025</a:t>
            </a:r>
            <a:endParaRPr lang="en-GB" sz="1000" kern="1200" dirty="0">
              <a:solidFill>
                <a:schemeClr val="bg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E96FC2A9-70C4-5FC7-A877-AC75EF985A75}"/>
              </a:ext>
            </a:extLst>
          </p:cNvPr>
          <p:cNvPicPr>
            <a:picLocks noChangeAspect="1"/>
          </p:cNvPicPr>
          <p:nvPr userDrawn="1"/>
        </p:nvPicPr>
        <p:blipFill>
          <a:blip r:embed="rId4"/>
          <a:srcRect/>
          <a:stretch/>
        </p:blipFill>
        <p:spPr>
          <a:xfrm>
            <a:off x="367130" y="401796"/>
            <a:ext cx="3761392" cy="854204"/>
          </a:xfrm>
          <a:prstGeom prst="rect">
            <a:avLst/>
          </a:prstGeom>
        </p:spPr>
      </p:pic>
    </p:spTree>
    <p:extLst>
      <p:ext uri="{BB962C8B-B14F-4D97-AF65-F5344CB8AC3E}">
        <p14:creationId xmlns:p14="http://schemas.microsoft.com/office/powerpoint/2010/main" val="9574636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divider slide photography 2">
    <p:bg>
      <p:bgRef idx="1001">
        <a:schemeClr val="bg1"/>
      </p:bgRef>
    </p:bg>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67" b="49732"/>
          <a:stretch/>
        </p:blipFill>
        <p:spPr>
          <a:xfrm>
            <a:off x="7497" y="2323427"/>
            <a:ext cx="7818969" cy="4534573"/>
          </a:xfrm>
          <a:prstGeom prst="rect">
            <a:avLst/>
          </a:prstGeom>
        </p:spPr>
      </p:pic>
      <p:pic>
        <p:nvPicPr>
          <p:cNvPr id="19" name="Picture 18">
            <a:extLs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7585" y="1554347"/>
            <a:ext cx="4039080" cy="5303653"/>
          </a:xfrm>
          <a:prstGeom prst="rect">
            <a:avLst/>
          </a:prstGeom>
        </p:spPr>
      </p:pic>
      <p:sp>
        <p:nvSpPr>
          <p:cNvPr id="21" name="Title 1"/>
          <p:cNvSpPr>
            <a:spLocks noGrp="1"/>
          </p:cNvSpPr>
          <p:nvPr>
            <p:ph type="title"/>
          </p:nvPr>
        </p:nvSpPr>
        <p:spPr>
          <a:xfrm>
            <a:off x="1159200" y="1609200"/>
            <a:ext cx="9141105" cy="642581"/>
          </a:xfrm>
        </p:spPr>
        <p:txBody>
          <a:bodyPr>
            <a:normAutofit/>
          </a:bodyPr>
          <a:lstStyle>
            <a:lvl1pPr>
              <a:defRPr sz="3600">
                <a:solidFill>
                  <a:schemeClr val="tx1"/>
                </a:solidFill>
              </a:defRPr>
            </a:lvl1pPr>
          </a:lstStyle>
          <a:p>
            <a:r>
              <a:rPr lang="en-GB"/>
              <a:t>Click to edit Master title style</a:t>
            </a:r>
            <a:endParaRPr lang="en-GB" dirty="0"/>
          </a:p>
        </p:txBody>
      </p:sp>
      <p:sp>
        <p:nvSpPr>
          <p:cNvPr id="22" name="Subtitle 2"/>
          <p:cNvSpPr>
            <a:spLocks noGrp="1"/>
          </p:cNvSpPr>
          <p:nvPr>
            <p:ph type="subTitle" idx="1"/>
          </p:nvPr>
        </p:nvSpPr>
        <p:spPr>
          <a:xfrm>
            <a:off x="1159200" y="2304000"/>
            <a:ext cx="9141105" cy="529208"/>
          </a:xfrm>
        </p:spPr>
        <p:txBody>
          <a:bodyPr>
            <a:normAutofit/>
          </a:bodyPr>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2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bg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27" name="TextBox 26"/>
          <p:cNvSpPr txBox="1"/>
          <p:nvPr userDrawn="1"/>
        </p:nvSpPr>
        <p:spPr>
          <a:xfrm>
            <a:off x="838800" y="6357599"/>
            <a:ext cx="2160000" cy="246221"/>
          </a:xfrm>
          <a:prstGeom prst="rect">
            <a:avLst/>
          </a:prstGeom>
          <a:noFill/>
        </p:spPr>
        <p:txBody>
          <a:bodyPr wrap="square" rtlCol="0">
            <a:spAutoFit/>
          </a:bodyPr>
          <a:lstStyle/>
          <a:p>
            <a:r>
              <a:rPr lang="en-GB" sz="1000" kern="1200" dirty="0">
                <a:solidFill>
                  <a:schemeClr val="bg1"/>
                </a:solidFill>
                <a:effectLst/>
                <a:latin typeface="+mn-lt"/>
                <a:ea typeface="+mn-ea"/>
                <a:cs typeface="+mn-cs"/>
              </a:rPr>
              <a:t>© </a:t>
            </a:r>
            <a:r>
              <a:rPr lang="en-US" sz="1000" kern="1200" dirty="0">
                <a:solidFill>
                  <a:schemeClr val="bg1"/>
                </a:solidFill>
                <a:effectLst/>
                <a:latin typeface="+mn-lt"/>
                <a:ea typeface="+mn-ea"/>
                <a:cs typeface="+mn-cs"/>
              </a:rPr>
              <a:t>College of Policing Limited 2025</a:t>
            </a:r>
            <a:endParaRPr lang="en-GB" sz="1000" kern="1200" dirty="0">
              <a:solidFill>
                <a:schemeClr val="bg1"/>
              </a:solidFill>
              <a:effectLst/>
              <a:latin typeface="+mn-lt"/>
              <a:ea typeface="+mn-ea"/>
              <a:cs typeface="+mn-cs"/>
            </a:endParaRPr>
          </a:p>
        </p:txBody>
      </p:sp>
      <p:pic>
        <p:nvPicPr>
          <p:cNvPr id="2" name="Picture 1" descr="College of Policing - Leadership, standards, performance">
            <a:extLst>
              <a:ext uri="{FF2B5EF4-FFF2-40B4-BE49-F238E27FC236}">
                <a16:creationId xmlns:a16="http://schemas.microsoft.com/office/drawing/2014/main" id="{98762F89-1FAA-D9B6-0A46-70B076EB1BD0}"/>
              </a:ext>
            </a:extLst>
          </p:cNvPr>
          <p:cNvPicPr>
            <a:picLocks noChangeAspect="1"/>
          </p:cNvPicPr>
          <p:nvPr userDrawn="1"/>
        </p:nvPicPr>
        <p:blipFill>
          <a:blip r:embed="rId4"/>
          <a:srcRect/>
          <a:stretch/>
        </p:blipFill>
        <p:spPr>
          <a:xfrm>
            <a:off x="367130" y="401796"/>
            <a:ext cx="3761392" cy="854204"/>
          </a:xfrm>
          <a:prstGeom prst="rect">
            <a:avLst/>
          </a:prstGeom>
        </p:spPr>
      </p:pic>
    </p:spTree>
    <p:extLst>
      <p:ext uri="{BB962C8B-B14F-4D97-AF65-F5344CB8AC3E}">
        <p14:creationId xmlns:p14="http://schemas.microsoft.com/office/powerpoint/2010/main" val="171185477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838800" y="1134000"/>
            <a:ext cx="10440000" cy="655119"/>
          </a:xfrm>
        </p:spPr>
        <p:txBody>
          <a:bodyPr anchor="ctr" anchorCtr="0">
            <a:normAutofit/>
          </a:bodyPr>
          <a:lstStyle>
            <a:lvl1pPr algn="l">
              <a:defRPr sz="2800">
                <a:solidFill>
                  <a:srgbClr val="2E2C70"/>
                </a:solidFill>
              </a:defRPr>
            </a:lvl1pPr>
          </a:lstStyle>
          <a:p>
            <a:r>
              <a:rPr lang="en-GB"/>
              <a:t>Click to edit Master title style</a:t>
            </a:r>
            <a:endParaRPr lang="en-GB" dirty="0"/>
          </a:p>
        </p:txBody>
      </p:sp>
      <p:sp>
        <p:nvSpPr>
          <p:cNvPr id="3" name="Subtitle 2"/>
          <p:cNvSpPr>
            <a:spLocks noGrp="1"/>
          </p:cNvSpPr>
          <p:nvPr>
            <p:ph type="subTitle" idx="1"/>
          </p:nvPr>
        </p:nvSpPr>
        <p:spPr>
          <a:xfrm>
            <a:off x="838799" y="1800000"/>
            <a:ext cx="10440000" cy="499996"/>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0" name="Content Placeholder 2"/>
          <p:cNvSpPr>
            <a:spLocks noGrp="1"/>
          </p:cNvSpPr>
          <p:nvPr>
            <p:ph idx="10"/>
          </p:nvPr>
        </p:nvSpPr>
        <p:spPr>
          <a:xfrm>
            <a:off x="838200" y="2306822"/>
            <a:ext cx="10440000" cy="38445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5" name="Picture 4" descr="College of Policing - Leadership, standards, performance">
            <a:extLst>
              <a:ext uri="{FF2B5EF4-FFF2-40B4-BE49-F238E27FC236}">
                <a16:creationId xmlns:a16="http://schemas.microsoft.com/office/drawing/2014/main" id="{6079FE42-EFD0-2180-D9DE-F11FF0F6894A}"/>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3014363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4" name="TextBox 13"/>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4" name="Picture 3" descr="College of Policing - Leadership, standards, performance">
            <a:extLst>
              <a:ext uri="{FF2B5EF4-FFF2-40B4-BE49-F238E27FC236}">
                <a16:creationId xmlns:a16="http://schemas.microsoft.com/office/drawing/2014/main" id="{4A61F6FD-3610-F276-4F9F-1DFDE20F39DD}"/>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159339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0398-E498-5C31-D1E7-561A6677416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805C821-D061-B6D2-9A7C-2FF0E340A95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FD97F-251F-2EBA-2D72-691973350675}"/>
              </a:ext>
            </a:extLst>
          </p:cNvPr>
          <p:cNvSpPr txBox="1">
            <a:spLocks noGrp="1"/>
          </p:cNvSpPr>
          <p:nvPr>
            <p:ph type="dt" sz="half" idx="7"/>
          </p:nvPr>
        </p:nvSpPr>
        <p:spPr/>
        <p:txBody>
          <a:bodyPr/>
          <a:lstStyle>
            <a:lvl1pPr>
              <a:defRPr/>
            </a:lvl1pPr>
          </a:lstStyle>
          <a:p>
            <a:pPr lvl="0"/>
            <a:fld id="{34EE2171-FBF8-4F78-8C80-85114DFA4FD1}" type="datetime1">
              <a:rPr lang="en-GB"/>
              <a:pPr lvl="0"/>
              <a:t>17/02/2025</a:t>
            </a:fld>
            <a:endParaRPr lang="en-GB"/>
          </a:p>
        </p:txBody>
      </p:sp>
      <p:sp>
        <p:nvSpPr>
          <p:cNvPr id="5" name="Footer Placeholder 4">
            <a:extLst>
              <a:ext uri="{FF2B5EF4-FFF2-40B4-BE49-F238E27FC236}">
                <a16:creationId xmlns:a16="http://schemas.microsoft.com/office/drawing/2014/main" id="{1C8DFBF5-40F9-C79C-6352-E183F38F5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91A9553-61E3-8DE2-8CFE-9AB12D47D758}"/>
              </a:ext>
            </a:extLst>
          </p:cNvPr>
          <p:cNvSpPr txBox="1">
            <a:spLocks noGrp="1"/>
          </p:cNvSpPr>
          <p:nvPr>
            <p:ph type="sldNum" sz="quarter" idx="8"/>
          </p:nvPr>
        </p:nvSpPr>
        <p:spPr/>
        <p:txBody>
          <a:bodyPr/>
          <a:lstStyle>
            <a:lvl1pPr>
              <a:defRPr/>
            </a:lvl1pPr>
          </a:lstStyle>
          <a:p>
            <a:pPr lvl="0"/>
            <a:fld id="{FAF749B5-E2BC-497A-A1C0-A5A7877273C3}" type="slidenum">
              <a:t>‹#›</a:t>
            </a:fld>
            <a:endParaRPr lang="en-GB"/>
          </a:p>
        </p:txBody>
      </p:sp>
    </p:spTree>
    <p:extLst>
      <p:ext uri="{BB962C8B-B14F-4D97-AF65-F5344CB8AC3E}">
        <p14:creationId xmlns:p14="http://schemas.microsoft.com/office/powerpoint/2010/main" val="171648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00000"/>
            <a:ext cx="504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238200" y="1800000"/>
            <a:ext cx="504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5" name="Picture 4" descr="College of Policing - Leadership, standards, performance">
            <a:extLst>
              <a:ext uri="{FF2B5EF4-FFF2-40B4-BE49-F238E27FC236}">
                <a16:creationId xmlns:a16="http://schemas.microsoft.com/office/drawing/2014/main" id="{42BD6629-6B71-A748-C6DB-0E77FF3E9900}"/>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1970350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199" y="1800000"/>
            <a:ext cx="713947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1" name="Picture 10">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894" y="1554348"/>
            <a:ext cx="4039080" cy="5303653"/>
          </a:xfrm>
          <a:prstGeom prst="rect">
            <a:avLst/>
          </a:prstGeom>
        </p:spPr>
      </p:pic>
      <p:sp>
        <p:nvSpPr>
          <p:cNvPr id="14"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6" name="TextBox 15"/>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4" name="Picture 3" descr="College of Policing - Leadership, standards, performance">
            <a:extLst>
              <a:ext uri="{FF2B5EF4-FFF2-40B4-BE49-F238E27FC236}">
                <a16:creationId xmlns:a16="http://schemas.microsoft.com/office/drawing/2014/main" id="{4677F0A2-EC3B-DD5F-AEA3-F3AC3A28F860}"/>
              </a:ext>
            </a:extLst>
          </p:cNvPr>
          <p:cNvPicPr>
            <a:picLocks noChangeAspect="1"/>
          </p:cNvPicPr>
          <p:nvPr userDrawn="1"/>
        </p:nvPicPr>
        <p:blipFill>
          <a:blip r:embed="rId3"/>
          <a:srcRect/>
          <a:stretch/>
        </p:blipFill>
        <p:spPr>
          <a:xfrm>
            <a:off x="161406" y="273757"/>
            <a:ext cx="3365456" cy="764288"/>
          </a:xfrm>
          <a:prstGeom prst="rect">
            <a:avLst/>
          </a:prstGeom>
        </p:spPr>
      </p:pic>
    </p:spTree>
    <p:extLst>
      <p:ext uri="{BB962C8B-B14F-4D97-AF65-F5344CB8AC3E}">
        <p14:creationId xmlns:p14="http://schemas.microsoft.com/office/powerpoint/2010/main" val="259281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15"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7" name="TextBox 16"/>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3" name="Picture 2" descr="College of Policing - Leadership, standards, performance">
            <a:extLst>
              <a:ext uri="{FF2B5EF4-FFF2-40B4-BE49-F238E27FC236}">
                <a16:creationId xmlns:a16="http://schemas.microsoft.com/office/drawing/2014/main" id="{1A5B7D59-985D-93BE-FFA0-480C71BB9726}"/>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3523626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2" name="TextBox 11"/>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2025</a:t>
            </a:r>
            <a:endParaRPr lang="en-GB" sz="1000" kern="1200" dirty="0">
              <a:solidFill>
                <a:schemeClr val="tx1"/>
              </a:solidFill>
              <a:effectLst/>
              <a:latin typeface="+mn-lt"/>
              <a:ea typeface="+mn-ea"/>
              <a:cs typeface="+mn-cs"/>
            </a:endParaRPr>
          </a:p>
        </p:txBody>
      </p:sp>
      <p:pic>
        <p:nvPicPr>
          <p:cNvPr id="2" name="Picture 1" descr="College of Policing - Leadership, standards, performance">
            <a:extLst>
              <a:ext uri="{FF2B5EF4-FFF2-40B4-BE49-F238E27FC236}">
                <a16:creationId xmlns:a16="http://schemas.microsoft.com/office/drawing/2014/main" id="{29B62DBD-3B1B-320F-E87A-B044419A453A}"/>
              </a:ext>
            </a:extLst>
          </p:cNvPr>
          <p:cNvPicPr>
            <a:picLocks noChangeAspect="1"/>
          </p:cNvPicPr>
          <p:nvPr userDrawn="1"/>
        </p:nvPicPr>
        <p:blipFill>
          <a:blip r:embed="rId2"/>
          <a:srcRect/>
          <a:stretch/>
        </p:blipFill>
        <p:spPr>
          <a:xfrm>
            <a:off x="161406" y="273757"/>
            <a:ext cx="3365456" cy="764288"/>
          </a:xfrm>
          <a:prstGeom prst="rect">
            <a:avLst/>
          </a:prstGeom>
        </p:spPr>
      </p:pic>
    </p:spTree>
    <p:extLst>
      <p:ext uri="{BB962C8B-B14F-4D97-AF65-F5344CB8AC3E}">
        <p14:creationId xmlns:p14="http://schemas.microsoft.com/office/powerpoint/2010/main" val="4206241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ithout inform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64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45">
            <a:extLst>
              <a:ext uri="{FF2B5EF4-FFF2-40B4-BE49-F238E27FC236}">
                <a16:creationId xmlns:a16="http://schemas.microsoft.com/office/drawing/2014/main" id="{D6BC6984-42A4-7E40-AA54-E7C9E2E0E7B6}"/>
              </a:ext>
            </a:extLst>
          </p:cNvPr>
          <p:cNvSpPr>
            <a:spLocks noGrp="1"/>
          </p:cNvSpPr>
          <p:nvPr>
            <p:ph type="pic" sz="quarter" idx="4294967295" hasCustomPrompt="1"/>
          </p:nvPr>
        </p:nvSpPr>
        <p:spPr>
          <a:xfrm>
            <a:off x="1155736" y="127221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48" name="Picture Placeholder 45">
            <a:extLst>
              <a:ext uri="{FF2B5EF4-FFF2-40B4-BE49-F238E27FC236}">
                <a16:creationId xmlns:a16="http://schemas.microsoft.com/office/drawing/2014/main" id="{03680208-DF2E-634D-8BED-E8845AF88D0A}"/>
              </a:ext>
            </a:extLst>
          </p:cNvPr>
          <p:cNvSpPr>
            <a:spLocks noGrp="1"/>
          </p:cNvSpPr>
          <p:nvPr>
            <p:ph type="pic" sz="quarter" idx="4294967295" hasCustomPrompt="1"/>
          </p:nvPr>
        </p:nvSpPr>
        <p:spPr>
          <a:xfrm>
            <a:off x="2844174" y="126435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49" name="Picture Placeholder 45">
            <a:extLst>
              <a:ext uri="{FF2B5EF4-FFF2-40B4-BE49-F238E27FC236}">
                <a16:creationId xmlns:a16="http://schemas.microsoft.com/office/drawing/2014/main" id="{3E5933C5-129A-624D-B9DC-74C93726E8D2}"/>
              </a:ext>
            </a:extLst>
          </p:cNvPr>
          <p:cNvSpPr>
            <a:spLocks noGrp="1"/>
          </p:cNvSpPr>
          <p:nvPr>
            <p:ph type="pic" sz="quarter" idx="4294967295" hasCustomPrompt="1"/>
          </p:nvPr>
        </p:nvSpPr>
        <p:spPr>
          <a:xfrm>
            <a:off x="4568727" y="126435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0" name="Picture Placeholder 45">
            <a:extLst>
              <a:ext uri="{FF2B5EF4-FFF2-40B4-BE49-F238E27FC236}">
                <a16:creationId xmlns:a16="http://schemas.microsoft.com/office/drawing/2014/main" id="{72B1EF74-3D1F-0B47-9268-D2284EF56F64}"/>
              </a:ext>
            </a:extLst>
          </p:cNvPr>
          <p:cNvSpPr>
            <a:spLocks noGrp="1"/>
          </p:cNvSpPr>
          <p:nvPr>
            <p:ph type="pic" sz="quarter" idx="4294967295" hasCustomPrompt="1"/>
          </p:nvPr>
        </p:nvSpPr>
        <p:spPr>
          <a:xfrm>
            <a:off x="6257165"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1" name="Picture Placeholder 45">
            <a:extLst>
              <a:ext uri="{FF2B5EF4-FFF2-40B4-BE49-F238E27FC236}">
                <a16:creationId xmlns:a16="http://schemas.microsoft.com/office/drawing/2014/main" id="{C8CED33D-BC2B-B947-9197-BA8CD5F4810C}"/>
              </a:ext>
            </a:extLst>
          </p:cNvPr>
          <p:cNvSpPr>
            <a:spLocks noGrp="1"/>
          </p:cNvSpPr>
          <p:nvPr>
            <p:ph type="pic" sz="quarter" idx="4294967295" hasCustomPrompt="1"/>
          </p:nvPr>
        </p:nvSpPr>
        <p:spPr>
          <a:xfrm>
            <a:off x="7981718"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2" name="Picture Placeholder 45">
            <a:extLst>
              <a:ext uri="{FF2B5EF4-FFF2-40B4-BE49-F238E27FC236}">
                <a16:creationId xmlns:a16="http://schemas.microsoft.com/office/drawing/2014/main" id="{5AA000E6-6E9D-2C4C-9B16-23274650DAF2}"/>
              </a:ext>
            </a:extLst>
          </p:cNvPr>
          <p:cNvSpPr>
            <a:spLocks noGrp="1"/>
          </p:cNvSpPr>
          <p:nvPr>
            <p:ph type="pic" sz="quarter" idx="4294967295" hasCustomPrompt="1"/>
          </p:nvPr>
        </p:nvSpPr>
        <p:spPr>
          <a:xfrm>
            <a:off x="9699341"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3" name="Picture Placeholder 45">
            <a:extLst>
              <a:ext uri="{FF2B5EF4-FFF2-40B4-BE49-F238E27FC236}">
                <a16:creationId xmlns:a16="http://schemas.microsoft.com/office/drawing/2014/main" id="{C6069055-3EA2-AE41-9B7C-AA8AA49C24E0}"/>
              </a:ext>
            </a:extLst>
          </p:cNvPr>
          <p:cNvSpPr>
            <a:spLocks noGrp="1"/>
          </p:cNvSpPr>
          <p:nvPr>
            <p:ph type="pic" sz="quarter" idx="4294967295" hasCustomPrompt="1"/>
          </p:nvPr>
        </p:nvSpPr>
        <p:spPr>
          <a:xfrm>
            <a:off x="1135360" y="2636509"/>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4" name="Picture Placeholder 45">
            <a:extLst>
              <a:ext uri="{FF2B5EF4-FFF2-40B4-BE49-F238E27FC236}">
                <a16:creationId xmlns:a16="http://schemas.microsoft.com/office/drawing/2014/main" id="{E20770EE-861B-2440-A5A9-B85F335B917A}"/>
              </a:ext>
            </a:extLst>
          </p:cNvPr>
          <p:cNvSpPr>
            <a:spLocks noGrp="1"/>
          </p:cNvSpPr>
          <p:nvPr>
            <p:ph type="pic" sz="quarter" idx="4294967295" hasCustomPrompt="1"/>
          </p:nvPr>
        </p:nvSpPr>
        <p:spPr>
          <a:xfrm>
            <a:off x="2823798" y="262864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5" name="Picture Placeholder 45">
            <a:extLst>
              <a:ext uri="{FF2B5EF4-FFF2-40B4-BE49-F238E27FC236}">
                <a16:creationId xmlns:a16="http://schemas.microsoft.com/office/drawing/2014/main" id="{B10DA1CA-4E42-FA4E-8D1E-98BDC376D2E0}"/>
              </a:ext>
            </a:extLst>
          </p:cNvPr>
          <p:cNvSpPr>
            <a:spLocks noGrp="1"/>
          </p:cNvSpPr>
          <p:nvPr>
            <p:ph type="pic" sz="quarter" idx="4294967295" hasCustomPrompt="1"/>
          </p:nvPr>
        </p:nvSpPr>
        <p:spPr>
          <a:xfrm>
            <a:off x="4548351" y="262864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6" name="Picture Placeholder 45">
            <a:extLst>
              <a:ext uri="{FF2B5EF4-FFF2-40B4-BE49-F238E27FC236}">
                <a16:creationId xmlns:a16="http://schemas.microsoft.com/office/drawing/2014/main" id="{97D9CC77-5DF8-184C-9C43-C7E8783F728E}"/>
              </a:ext>
            </a:extLst>
          </p:cNvPr>
          <p:cNvSpPr>
            <a:spLocks noGrp="1"/>
          </p:cNvSpPr>
          <p:nvPr>
            <p:ph type="pic" sz="quarter" idx="4294967295" hasCustomPrompt="1"/>
          </p:nvPr>
        </p:nvSpPr>
        <p:spPr>
          <a:xfrm>
            <a:off x="6236789"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7" name="Picture Placeholder 45">
            <a:extLst>
              <a:ext uri="{FF2B5EF4-FFF2-40B4-BE49-F238E27FC236}">
                <a16:creationId xmlns:a16="http://schemas.microsoft.com/office/drawing/2014/main" id="{B61AFEFE-BFF8-814D-BC84-DC4179031746}"/>
              </a:ext>
            </a:extLst>
          </p:cNvPr>
          <p:cNvSpPr>
            <a:spLocks noGrp="1"/>
          </p:cNvSpPr>
          <p:nvPr>
            <p:ph type="pic" sz="quarter" idx="4294967295" hasCustomPrompt="1"/>
          </p:nvPr>
        </p:nvSpPr>
        <p:spPr>
          <a:xfrm>
            <a:off x="7961342"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8" name="Picture Placeholder 45">
            <a:extLst>
              <a:ext uri="{FF2B5EF4-FFF2-40B4-BE49-F238E27FC236}">
                <a16:creationId xmlns:a16="http://schemas.microsoft.com/office/drawing/2014/main" id="{4E59EF3D-98CD-2C48-843B-B1F00259E420}"/>
              </a:ext>
            </a:extLst>
          </p:cNvPr>
          <p:cNvSpPr>
            <a:spLocks noGrp="1"/>
          </p:cNvSpPr>
          <p:nvPr>
            <p:ph type="pic" sz="quarter" idx="4294967295" hasCustomPrompt="1"/>
          </p:nvPr>
        </p:nvSpPr>
        <p:spPr>
          <a:xfrm>
            <a:off x="9678965"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59" name="Picture Placeholder 45">
            <a:extLst>
              <a:ext uri="{FF2B5EF4-FFF2-40B4-BE49-F238E27FC236}">
                <a16:creationId xmlns:a16="http://schemas.microsoft.com/office/drawing/2014/main" id="{2D7E5B7D-14AE-D44E-B634-D2C846533243}"/>
              </a:ext>
            </a:extLst>
          </p:cNvPr>
          <p:cNvSpPr>
            <a:spLocks noGrp="1"/>
          </p:cNvSpPr>
          <p:nvPr>
            <p:ph type="pic" sz="quarter" idx="4294967295" hasCustomPrompt="1"/>
          </p:nvPr>
        </p:nvSpPr>
        <p:spPr>
          <a:xfrm>
            <a:off x="1135360" y="3992934"/>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0" name="Picture Placeholder 45">
            <a:extLst>
              <a:ext uri="{FF2B5EF4-FFF2-40B4-BE49-F238E27FC236}">
                <a16:creationId xmlns:a16="http://schemas.microsoft.com/office/drawing/2014/main" id="{DBD203A3-50E2-9840-BA9F-3F2AAA724AD4}"/>
              </a:ext>
            </a:extLst>
          </p:cNvPr>
          <p:cNvSpPr>
            <a:spLocks noGrp="1"/>
          </p:cNvSpPr>
          <p:nvPr>
            <p:ph type="pic" sz="quarter" idx="4294967295" hasCustomPrompt="1"/>
          </p:nvPr>
        </p:nvSpPr>
        <p:spPr>
          <a:xfrm>
            <a:off x="2823798" y="398506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1" name="Picture Placeholder 45">
            <a:extLst>
              <a:ext uri="{FF2B5EF4-FFF2-40B4-BE49-F238E27FC236}">
                <a16:creationId xmlns:a16="http://schemas.microsoft.com/office/drawing/2014/main" id="{65D04465-D58B-C444-A8F3-C86B50EA5A55}"/>
              </a:ext>
            </a:extLst>
          </p:cNvPr>
          <p:cNvSpPr>
            <a:spLocks noGrp="1"/>
          </p:cNvSpPr>
          <p:nvPr>
            <p:ph type="pic" sz="quarter" idx="4294967295" hasCustomPrompt="1"/>
          </p:nvPr>
        </p:nvSpPr>
        <p:spPr>
          <a:xfrm>
            <a:off x="4548351" y="398506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2" name="Picture Placeholder 45">
            <a:extLst>
              <a:ext uri="{FF2B5EF4-FFF2-40B4-BE49-F238E27FC236}">
                <a16:creationId xmlns:a16="http://schemas.microsoft.com/office/drawing/2014/main" id="{FAC70B49-2265-304B-9AE5-61884EB37396}"/>
              </a:ext>
            </a:extLst>
          </p:cNvPr>
          <p:cNvSpPr>
            <a:spLocks noGrp="1"/>
          </p:cNvSpPr>
          <p:nvPr>
            <p:ph type="pic" sz="quarter" idx="4294967295" hasCustomPrompt="1"/>
          </p:nvPr>
        </p:nvSpPr>
        <p:spPr>
          <a:xfrm>
            <a:off x="6236789"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3" name="Picture Placeholder 45">
            <a:extLst>
              <a:ext uri="{FF2B5EF4-FFF2-40B4-BE49-F238E27FC236}">
                <a16:creationId xmlns:a16="http://schemas.microsoft.com/office/drawing/2014/main" id="{365B04CD-9C3D-DA44-BDDC-653733C7CB6B}"/>
              </a:ext>
            </a:extLst>
          </p:cNvPr>
          <p:cNvSpPr>
            <a:spLocks noGrp="1"/>
          </p:cNvSpPr>
          <p:nvPr>
            <p:ph type="pic" sz="quarter" idx="4294967295" hasCustomPrompt="1"/>
          </p:nvPr>
        </p:nvSpPr>
        <p:spPr>
          <a:xfrm>
            <a:off x="7961342"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4" name="Picture Placeholder 45">
            <a:extLst>
              <a:ext uri="{FF2B5EF4-FFF2-40B4-BE49-F238E27FC236}">
                <a16:creationId xmlns:a16="http://schemas.microsoft.com/office/drawing/2014/main" id="{09A11F10-0E6C-654F-8D96-6E7E849120E5}"/>
              </a:ext>
            </a:extLst>
          </p:cNvPr>
          <p:cNvSpPr>
            <a:spLocks noGrp="1"/>
          </p:cNvSpPr>
          <p:nvPr>
            <p:ph type="pic" sz="quarter" idx="4294967295" hasCustomPrompt="1"/>
          </p:nvPr>
        </p:nvSpPr>
        <p:spPr>
          <a:xfrm>
            <a:off x="9678965"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5" name="Picture Placeholder 45">
            <a:extLst>
              <a:ext uri="{FF2B5EF4-FFF2-40B4-BE49-F238E27FC236}">
                <a16:creationId xmlns:a16="http://schemas.microsoft.com/office/drawing/2014/main" id="{DB9DB714-17A5-F545-ADC4-396CA3BC920A}"/>
              </a:ext>
            </a:extLst>
          </p:cNvPr>
          <p:cNvSpPr>
            <a:spLocks noGrp="1"/>
          </p:cNvSpPr>
          <p:nvPr>
            <p:ph type="pic" sz="quarter" idx="4294967295" hasCustomPrompt="1"/>
          </p:nvPr>
        </p:nvSpPr>
        <p:spPr>
          <a:xfrm>
            <a:off x="1135360" y="534149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6" name="Picture Placeholder 45">
            <a:extLst>
              <a:ext uri="{FF2B5EF4-FFF2-40B4-BE49-F238E27FC236}">
                <a16:creationId xmlns:a16="http://schemas.microsoft.com/office/drawing/2014/main" id="{9B8C179E-F5B3-F247-A7AC-FC22F05A4DCD}"/>
              </a:ext>
            </a:extLst>
          </p:cNvPr>
          <p:cNvSpPr>
            <a:spLocks noGrp="1"/>
          </p:cNvSpPr>
          <p:nvPr>
            <p:ph type="pic" sz="quarter" idx="4294967295" hasCustomPrompt="1"/>
          </p:nvPr>
        </p:nvSpPr>
        <p:spPr>
          <a:xfrm>
            <a:off x="2823798" y="533362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7" name="Picture Placeholder 45">
            <a:extLst>
              <a:ext uri="{FF2B5EF4-FFF2-40B4-BE49-F238E27FC236}">
                <a16:creationId xmlns:a16="http://schemas.microsoft.com/office/drawing/2014/main" id="{1F42B59F-650A-8E40-B827-008608A40068}"/>
              </a:ext>
            </a:extLst>
          </p:cNvPr>
          <p:cNvSpPr>
            <a:spLocks noGrp="1"/>
          </p:cNvSpPr>
          <p:nvPr>
            <p:ph type="pic" sz="quarter" idx="4294967295" hasCustomPrompt="1"/>
          </p:nvPr>
        </p:nvSpPr>
        <p:spPr>
          <a:xfrm>
            <a:off x="4548351" y="533362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8" name="Picture Placeholder 45">
            <a:extLst>
              <a:ext uri="{FF2B5EF4-FFF2-40B4-BE49-F238E27FC236}">
                <a16:creationId xmlns:a16="http://schemas.microsoft.com/office/drawing/2014/main" id="{DD15B97F-8A87-824A-B45F-2C38D2BB8D21}"/>
              </a:ext>
            </a:extLst>
          </p:cNvPr>
          <p:cNvSpPr>
            <a:spLocks noGrp="1"/>
          </p:cNvSpPr>
          <p:nvPr>
            <p:ph type="pic" sz="quarter" idx="4294967295" hasCustomPrompt="1"/>
          </p:nvPr>
        </p:nvSpPr>
        <p:spPr>
          <a:xfrm>
            <a:off x="6236789" y="5325758"/>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sp>
        <p:nvSpPr>
          <p:cNvPr id="69" name="Picture Placeholder 45">
            <a:extLst>
              <a:ext uri="{FF2B5EF4-FFF2-40B4-BE49-F238E27FC236}">
                <a16:creationId xmlns:a16="http://schemas.microsoft.com/office/drawing/2014/main" id="{8344B6D5-0CEF-FD48-9B30-EFA008EAABD7}"/>
              </a:ext>
            </a:extLst>
          </p:cNvPr>
          <p:cNvSpPr>
            <a:spLocks noGrp="1"/>
          </p:cNvSpPr>
          <p:nvPr>
            <p:ph type="pic" sz="quarter" idx="4294967295" hasCustomPrompt="1"/>
          </p:nvPr>
        </p:nvSpPr>
        <p:spPr>
          <a:xfrm>
            <a:off x="7961342" y="5325758"/>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a:p>
            <a:endParaRPr lang="en-US"/>
          </a:p>
        </p:txBody>
      </p:sp>
      <p:pic>
        <p:nvPicPr>
          <p:cNvPr id="71" name="Picture 70">
            <a:extLst>
              <a:ext uri="{FF2B5EF4-FFF2-40B4-BE49-F238E27FC236}">
                <a16:creationId xmlns:a16="http://schemas.microsoft.com/office/drawing/2014/main" id="{9FBFAACD-331E-FD43-983C-60E289F01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0"/>
            <a:ext cx="802800" cy="433139"/>
          </a:xfrm>
          <a:prstGeom prst="rect">
            <a:avLst/>
          </a:prstGeom>
        </p:spPr>
      </p:pic>
    </p:spTree>
    <p:extLst>
      <p:ext uri="{BB962C8B-B14F-4D97-AF65-F5344CB8AC3E}">
        <p14:creationId xmlns:p14="http://schemas.microsoft.com/office/powerpoint/2010/main" val="881468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p:bg>
      <p:bgPr>
        <a:solidFill>
          <a:srgbClr val="6721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91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pic>
        <p:nvPicPr>
          <p:cNvPr id="9" name="Picture Placeholder 13">
            <a:extLst>
              <a:ext uri="{FF2B5EF4-FFF2-40B4-BE49-F238E27FC236}">
                <a16:creationId xmlns:a16="http://schemas.microsoft.com/office/drawing/2014/main" id="{887EBE7B-1886-FC90-7504-103077E4C4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047" b="59"/>
          <a:stretch/>
        </p:blipFill>
        <p:spPr>
          <a:xfrm>
            <a:off x="0" y="0"/>
            <a:ext cx="12192001" cy="6858000"/>
          </a:xfrm>
          <a:prstGeom prst="rect">
            <a:avLst/>
          </a:prstGeom>
          <a:solidFill>
            <a:schemeClr val="accent1"/>
          </a:solidFill>
          <a:ln>
            <a:noFill/>
          </a:ln>
        </p:spPr>
      </p:pic>
      <p:sp>
        <p:nvSpPr>
          <p:cNvPr id="3" name="Slide Number Placeholder 2"/>
          <p:cNvSpPr>
            <a:spLocks noGrp="1"/>
          </p:cNvSpPr>
          <p:nvPr>
            <p:ph type="sldNum" sz="quarter" idx="25"/>
          </p:nvPr>
        </p:nvSpPr>
        <p:spPr/>
        <p:txBody>
          <a:bodyPr/>
          <a:lstStyle>
            <a:lvl1pPr>
              <a:defRPr>
                <a:solidFill>
                  <a:schemeClr val="bg1">
                    <a:lumMod val="95000"/>
                  </a:schemeClr>
                </a:solidFill>
              </a:defRPr>
            </a:lvl1pPr>
          </a:lstStyle>
          <a:p>
            <a:fld id="{584AFF75-BD5D-E342-A9F1-12EC02DB40E0}" type="slidenum">
              <a:rPr lang="en-US" smtClean="0"/>
              <a:pPr/>
              <a:t>‹#›</a:t>
            </a:fld>
            <a:endParaRPr lang="en-US"/>
          </a:p>
        </p:txBody>
      </p:sp>
      <p:pic>
        <p:nvPicPr>
          <p:cNvPr id="5" name="Picture 4">
            <a:extLst>
              <a:ext uri="{FF2B5EF4-FFF2-40B4-BE49-F238E27FC236}">
                <a16:creationId xmlns:a16="http://schemas.microsoft.com/office/drawing/2014/main" id="{CFA4505F-3695-814D-93FD-1D015B24F4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70002"/>
            <a:ext cx="803030" cy="433263"/>
          </a:xfrm>
          <a:prstGeom prst="rect">
            <a:avLst/>
          </a:prstGeom>
        </p:spPr>
      </p:pic>
      <p:sp>
        <p:nvSpPr>
          <p:cNvPr id="7" name="Right Triangle 6">
            <a:extLst>
              <a:ext uri="{FF2B5EF4-FFF2-40B4-BE49-F238E27FC236}">
                <a16:creationId xmlns:a16="http://schemas.microsoft.com/office/drawing/2014/main" id="{1ADDE014-1B0F-17EC-6DD2-1D7A05225F57}"/>
              </a:ext>
            </a:extLst>
          </p:cNvPr>
          <p:cNvSpPr/>
          <p:nvPr userDrawn="1"/>
        </p:nvSpPr>
        <p:spPr>
          <a:xfrm rot="5400000">
            <a:off x="112696" y="-112696"/>
            <a:ext cx="6857999" cy="7083392"/>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E4A2E9E-F4DD-D97C-EC57-A226337CB55E}"/>
              </a:ext>
            </a:extLst>
          </p:cNvPr>
          <p:cNvPicPr>
            <a:picLocks noChangeAspect="1"/>
          </p:cNvPicPr>
          <p:nvPr userDrawn="1"/>
        </p:nvPicPr>
        <p:blipFill>
          <a:blip r:embed="rId4"/>
          <a:stretch>
            <a:fillRect/>
          </a:stretch>
        </p:blipFill>
        <p:spPr>
          <a:xfrm>
            <a:off x="837134" y="318315"/>
            <a:ext cx="804676" cy="536450"/>
          </a:xfrm>
          <a:prstGeom prst="rect">
            <a:avLst/>
          </a:prstGeom>
        </p:spPr>
      </p:pic>
    </p:spTree>
    <p:extLst>
      <p:ext uri="{BB962C8B-B14F-4D97-AF65-F5344CB8AC3E}">
        <p14:creationId xmlns:p14="http://schemas.microsoft.com/office/powerpoint/2010/main" val="1001236307"/>
      </p:ext>
    </p:extLst>
  </p:cSld>
  <p:clrMapOvr>
    <a:masterClrMapping/>
  </p:clrMapOvr>
  <p:extLst>
    <p:ext uri="{DCECCB84-F9BA-43D5-87BE-67443E8EF086}">
      <p15:sldGuideLst xmlns:p15="http://schemas.microsoft.com/office/powerpoint/2012/main">
        <p15:guide id="1" orient="horz" pos="4110">
          <p15:clr>
            <a:srgbClr val="FBAE40"/>
          </p15:clr>
        </p15:guide>
        <p15:guide id="2" pos="5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Welcom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061A9-F5D5-0F4F-A4AA-4C1513F88A22}"/>
              </a:ext>
            </a:extLst>
          </p:cNvPr>
          <p:cNvSpPr/>
          <p:nvPr userDrawn="1"/>
        </p:nvSpPr>
        <p:spPr>
          <a:xfrm>
            <a:off x="-1" y="0"/>
            <a:ext cx="12192001" cy="6858000"/>
          </a:xfrm>
          <a:prstGeom prst="rect">
            <a:avLst/>
          </a:prstGeom>
          <a:solidFill>
            <a:srgbClr val="6721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25"/>
          </p:nvPr>
        </p:nvSpPr>
        <p:spPr/>
        <p:txBody>
          <a:bodyPr/>
          <a:lstStyle>
            <a:lvl1pPr>
              <a:defRPr>
                <a:solidFill>
                  <a:schemeClr val="bg1"/>
                </a:solidFill>
              </a:defRPr>
            </a:lvl1pPr>
          </a:lstStyle>
          <a:p>
            <a:fld id="{584AFF75-BD5D-E342-A9F1-12EC02DB40E0}" type="slidenum">
              <a:rPr lang="en-US" smtClean="0"/>
              <a:pPr/>
              <a:t>‹#›</a:t>
            </a:fld>
            <a:endParaRPr lang="en-US"/>
          </a:p>
        </p:txBody>
      </p:sp>
      <p:pic>
        <p:nvPicPr>
          <p:cNvPr id="5" name="Picture 4">
            <a:extLst>
              <a:ext uri="{FF2B5EF4-FFF2-40B4-BE49-F238E27FC236}">
                <a16:creationId xmlns:a16="http://schemas.microsoft.com/office/drawing/2014/main" id="{CFA4505F-3695-814D-93FD-1D015B24F4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2"/>
            <a:ext cx="803030" cy="433263"/>
          </a:xfrm>
          <a:prstGeom prst="rect">
            <a:avLst/>
          </a:prstGeom>
        </p:spPr>
      </p:pic>
      <p:sp>
        <p:nvSpPr>
          <p:cNvPr id="7" name="Right Triangle 6">
            <a:extLst>
              <a:ext uri="{FF2B5EF4-FFF2-40B4-BE49-F238E27FC236}">
                <a16:creationId xmlns:a16="http://schemas.microsoft.com/office/drawing/2014/main" id="{1ADDE014-1B0F-17EC-6DD2-1D7A05225F57}"/>
              </a:ext>
            </a:extLst>
          </p:cNvPr>
          <p:cNvSpPr/>
          <p:nvPr userDrawn="1"/>
        </p:nvSpPr>
        <p:spPr>
          <a:xfrm rot="5400000">
            <a:off x="112696" y="-112696"/>
            <a:ext cx="6857999" cy="7083392"/>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E4263C-EB71-5EF8-76AF-791AEFE4AF7C}"/>
              </a:ext>
            </a:extLst>
          </p:cNvPr>
          <p:cNvPicPr>
            <a:picLocks noChangeAspect="1"/>
          </p:cNvPicPr>
          <p:nvPr userDrawn="1"/>
        </p:nvPicPr>
        <p:blipFill>
          <a:blip r:embed="rId3"/>
          <a:stretch>
            <a:fillRect/>
          </a:stretch>
        </p:blipFill>
        <p:spPr>
          <a:xfrm>
            <a:off x="837134" y="318315"/>
            <a:ext cx="804676" cy="536450"/>
          </a:xfrm>
          <a:prstGeom prst="rect">
            <a:avLst/>
          </a:prstGeom>
        </p:spPr>
      </p:pic>
    </p:spTree>
    <p:extLst>
      <p:ext uri="{BB962C8B-B14F-4D97-AF65-F5344CB8AC3E}">
        <p14:creationId xmlns:p14="http://schemas.microsoft.com/office/powerpoint/2010/main" val="298498713"/>
      </p:ext>
    </p:extLst>
  </p:cSld>
  <p:clrMapOvr>
    <a:masterClrMapping/>
  </p:clrMapOvr>
  <p:extLst>
    <p:ext uri="{DCECCB84-F9BA-43D5-87BE-67443E8EF086}">
      <p15:sldGuideLst xmlns:p15="http://schemas.microsoft.com/office/powerpoint/2012/main">
        <p15:guide id="1" orient="horz" pos="4110">
          <p15:clr>
            <a:srgbClr val="FBAE40"/>
          </p15:clr>
        </p15:guide>
        <p15:guide id="2" pos="5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lcome 2">
    <p:bg>
      <p:bgPr>
        <a:solidFill>
          <a:srgbClr val="672146"/>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 name="Slide Number Placeholder 2"/>
          <p:cNvSpPr>
            <a:spLocks noGrp="1"/>
          </p:cNvSpPr>
          <p:nvPr>
            <p:ph type="sldNum" sz="quarter" idx="26"/>
          </p:nvPr>
        </p:nvSpPr>
        <p:spPr/>
        <p:txBody>
          <a:bodyPr/>
          <a:lstStyle/>
          <a:p>
            <a:fld id="{584AFF75-BD5D-E342-A9F1-12EC02DB40E0}" type="slidenum">
              <a:rPr lang="en-US" smtClean="0"/>
              <a:pPr/>
              <a:t>‹#›</a:t>
            </a:fld>
            <a:endParaRPr lang="en-US"/>
          </a:p>
        </p:txBody>
      </p:sp>
    </p:spTree>
    <p:extLst>
      <p:ext uri="{BB962C8B-B14F-4D97-AF65-F5344CB8AC3E}">
        <p14:creationId xmlns:p14="http://schemas.microsoft.com/office/powerpoint/2010/main" val="3184661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1B11-5FEF-630D-F567-F7480EB58055}"/>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32CBABC-1521-1332-5980-5765F11422C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86ED8F1-7582-0324-7B95-2E2389CEF16F}"/>
              </a:ext>
            </a:extLst>
          </p:cNvPr>
          <p:cNvSpPr txBox="1">
            <a:spLocks noGrp="1"/>
          </p:cNvSpPr>
          <p:nvPr>
            <p:ph type="dt" sz="half" idx="7"/>
          </p:nvPr>
        </p:nvSpPr>
        <p:spPr/>
        <p:txBody>
          <a:bodyPr/>
          <a:lstStyle>
            <a:lvl1pPr>
              <a:defRPr/>
            </a:lvl1pPr>
          </a:lstStyle>
          <a:p>
            <a:pPr lvl="0"/>
            <a:fld id="{AE1B3D99-2791-49E0-8958-DAB985B2F34A}" type="datetime1">
              <a:rPr lang="en-GB"/>
              <a:pPr lvl="0"/>
              <a:t>17/02/2025</a:t>
            </a:fld>
            <a:endParaRPr lang="en-GB"/>
          </a:p>
        </p:txBody>
      </p:sp>
      <p:sp>
        <p:nvSpPr>
          <p:cNvPr id="5" name="Footer Placeholder 4">
            <a:extLst>
              <a:ext uri="{FF2B5EF4-FFF2-40B4-BE49-F238E27FC236}">
                <a16:creationId xmlns:a16="http://schemas.microsoft.com/office/drawing/2014/main" id="{49C1C319-C3E1-B43E-AAEE-BF4BFD2652A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FA2049B-5CDB-E30C-260A-26AE4392D662}"/>
              </a:ext>
            </a:extLst>
          </p:cNvPr>
          <p:cNvSpPr txBox="1">
            <a:spLocks noGrp="1"/>
          </p:cNvSpPr>
          <p:nvPr>
            <p:ph type="sldNum" sz="quarter" idx="8"/>
          </p:nvPr>
        </p:nvSpPr>
        <p:spPr/>
        <p:txBody>
          <a:bodyPr/>
          <a:lstStyle>
            <a:lvl1pPr>
              <a:defRPr/>
            </a:lvl1pPr>
          </a:lstStyle>
          <a:p>
            <a:pPr lvl="0"/>
            <a:fld id="{97D62363-C3F8-4E35-93DA-495C82460E2C}" type="slidenum">
              <a:t>‹#›</a:t>
            </a:fld>
            <a:endParaRPr lang="en-GB"/>
          </a:p>
        </p:txBody>
      </p:sp>
    </p:spTree>
    <p:extLst>
      <p:ext uri="{BB962C8B-B14F-4D97-AF65-F5344CB8AC3E}">
        <p14:creationId xmlns:p14="http://schemas.microsoft.com/office/powerpoint/2010/main" val="288664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1" name="Rectangle 40"/>
          <p:cNvSpPr/>
          <p:nvPr userDrawn="1"/>
        </p:nvSpPr>
        <p:spPr>
          <a:xfrm>
            <a:off x="10515601" y="0"/>
            <a:ext cx="16763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Rectangle 5"/>
          <p:cNvSpPr/>
          <p:nvPr userDrawn="1"/>
        </p:nvSpPr>
        <p:spPr>
          <a:xfrm>
            <a:off x="0" y="-1"/>
            <a:ext cx="427078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2" name="Footer Placeholder 1"/>
          <p:cNvSpPr>
            <a:spLocks noGrp="1"/>
          </p:cNvSpPr>
          <p:nvPr>
            <p:ph type="ftr" sz="quarter" idx="10"/>
          </p:nvPr>
        </p:nvSpPr>
        <p:spPr/>
        <p:txBody>
          <a:bodyPr/>
          <a:lstStyle>
            <a:lvl1pPr>
              <a:defRPr>
                <a:solidFill>
                  <a:schemeClr val="bg1"/>
                </a:solidFill>
              </a:defRPr>
            </a:lvl1pPr>
          </a:lstStyle>
          <a:p>
            <a:endParaRPr lang="en-US"/>
          </a:p>
        </p:txBody>
      </p:sp>
      <p:sp>
        <p:nvSpPr>
          <p:cNvPr id="3" name="Slide Number Placeholder 2"/>
          <p:cNvSpPr>
            <a:spLocks noGrp="1"/>
          </p:cNvSpPr>
          <p:nvPr>
            <p:ph type="sldNum" sz="quarter" idx="11"/>
          </p:nvPr>
        </p:nvSpPr>
        <p:spPr/>
        <p:txBody>
          <a:bodyPr/>
          <a:lstStyle/>
          <a:p>
            <a:fld id="{584AFF75-BD5D-E342-A9F1-12EC02DB40E0}" type="slidenum">
              <a:rPr lang="en-US" smtClean="0"/>
              <a:pPr/>
              <a:t>‹#›</a:t>
            </a:fld>
            <a:endParaRPr lang="en-US"/>
          </a:p>
        </p:txBody>
      </p:sp>
    </p:spTree>
    <p:extLst>
      <p:ext uri="{BB962C8B-B14F-4D97-AF65-F5344CB8AC3E}">
        <p14:creationId xmlns:p14="http://schemas.microsoft.com/office/powerpoint/2010/main" val="3548439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ny History 1">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22" name="Picture Placeholder 6">
            <a:extLst>
              <a:ext uri="{FF2B5EF4-FFF2-40B4-BE49-F238E27FC236}">
                <a16:creationId xmlns:a16="http://schemas.microsoft.com/office/drawing/2014/main" id="{42201168-379C-3243-89D5-CAC7B5D6DA01}"/>
              </a:ext>
            </a:extLst>
          </p:cNvPr>
          <p:cNvSpPr>
            <a:spLocks noGrp="1"/>
          </p:cNvSpPr>
          <p:nvPr>
            <p:ph type="pic" sz="quarter" idx="42" hasCustomPrompt="1"/>
          </p:nvPr>
        </p:nvSpPr>
        <p:spPr>
          <a:xfrm>
            <a:off x="848566" y="864474"/>
            <a:ext cx="5039999" cy="5993525"/>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Right Triangle 9">
            <a:extLst>
              <a:ext uri="{FF2B5EF4-FFF2-40B4-BE49-F238E27FC236}">
                <a16:creationId xmlns:a16="http://schemas.microsoft.com/office/drawing/2014/main" id="{29F5E1D0-0A12-0190-6E2E-2A665428426F}"/>
              </a:ext>
            </a:extLst>
          </p:cNvPr>
          <p:cNvSpPr/>
          <p:nvPr userDrawn="1"/>
        </p:nvSpPr>
        <p:spPr>
          <a:xfrm rot="5400000">
            <a:off x="-1414494" y="1414493"/>
            <a:ext cx="8156361" cy="5327374"/>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CB1B41C3-1778-D7A6-E411-A2F83B943BE9}"/>
              </a:ext>
            </a:extLst>
          </p:cNvPr>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lumMod val="95000"/>
                  </a:schemeClr>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pic>
        <p:nvPicPr>
          <p:cNvPr id="9" name="Picture 8">
            <a:extLst>
              <a:ext uri="{FF2B5EF4-FFF2-40B4-BE49-F238E27FC236}">
                <a16:creationId xmlns:a16="http://schemas.microsoft.com/office/drawing/2014/main" id="{E67C8850-1352-C2F4-DC16-82B81E6748D1}"/>
              </a:ext>
            </a:extLst>
          </p:cNvPr>
          <p:cNvPicPr>
            <a:picLocks noChangeAspect="1"/>
          </p:cNvPicPr>
          <p:nvPr userDrawn="1"/>
        </p:nvPicPr>
        <p:blipFill>
          <a:blip r:embed="rId2"/>
          <a:stretch>
            <a:fillRect/>
          </a:stretch>
        </p:blipFill>
        <p:spPr>
          <a:xfrm>
            <a:off x="837134" y="318315"/>
            <a:ext cx="804676" cy="536450"/>
          </a:xfrm>
          <a:prstGeom prst="rect">
            <a:avLst/>
          </a:prstGeom>
        </p:spPr>
      </p:pic>
    </p:spTree>
    <p:extLst>
      <p:ext uri="{BB962C8B-B14F-4D97-AF65-F5344CB8AC3E}">
        <p14:creationId xmlns:p14="http://schemas.microsoft.com/office/powerpoint/2010/main" val="3223166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6096002" y="0"/>
            <a:ext cx="4419602"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623097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9613073" y="0"/>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
        <p:nvSpPr>
          <p:cNvPr id="9" name="Picture Placeholder 6">
            <a:extLst>
              <a:ext uri="{FF2B5EF4-FFF2-40B4-BE49-F238E27FC236}">
                <a16:creationId xmlns:a16="http://schemas.microsoft.com/office/drawing/2014/main" id="{F9410069-BDC6-9440-B9AF-F96DAC9CC39A}"/>
              </a:ext>
            </a:extLst>
          </p:cNvPr>
          <p:cNvSpPr>
            <a:spLocks noGrp="1"/>
          </p:cNvSpPr>
          <p:nvPr>
            <p:ph type="pic" sz="quarter" idx="26" hasCustomPrompt="1"/>
          </p:nvPr>
        </p:nvSpPr>
        <p:spPr>
          <a:xfrm>
            <a:off x="9613073" y="2336367"/>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Picture Placeholder 6">
            <a:extLst>
              <a:ext uri="{FF2B5EF4-FFF2-40B4-BE49-F238E27FC236}">
                <a16:creationId xmlns:a16="http://schemas.microsoft.com/office/drawing/2014/main" id="{CC0B7E68-E1B1-D74D-B1B6-326E69FBC4B8}"/>
              </a:ext>
            </a:extLst>
          </p:cNvPr>
          <p:cNvSpPr>
            <a:spLocks noGrp="1"/>
          </p:cNvSpPr>
          <p:nvPr>
            <p:ph type="pic" sz="quarter" idx="27" hasCustomPrompt="1"/>
          </p:nvPr>
        </p:nvSpPr>
        <p:spPr>
          <a:xfrm>
            <a:off x="9613073" y="4672735"/>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pic>
        <p:nvPicPr>
          <p:cNvPr id="14" name="Picture 13">
            <a:extLst>
              <a:ext uri="{FF2B5EF4-FFF2-40B4-BE49-F238E27FC236}">
                <a16:creationId xmlns:a16="http://schemas.microsoft.com/office/drawing/2014/main" id="{3E0C1532-9E99-4326-0581-14A8E148757C}"/>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1262675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Leader 2">
    <p:spTree>
      <p:nvGrpSpPr>
        <p:cNvPr id="1" name=""/>
        <p:cNvGrpSpPr/>
        <p:nvPr/>
      </p:nvGrpSpPr>
      <p:grpSpPr>
        <a:xfrm>
          <a:off x="0" y="0"/>
          <a:ext cx="0" cy="0"/>
          <a:chOff x="0" y="0"/>
          <a:chExt cx="0" cy="0"/>
        </a:xfrm>
      </p:grpSpPr>
      <p:sp>
        <p:nvSpPr>
          <p:cNvPr id="15" name="Rectangle 14"/>
          <p:cNvSpPr/>
          <p:nvPr userDrawn="1"/>
        </p:nvSpPr>
        <p:spPr>
          <a:xfrm>
            <a:off x="838201" y="838200"/>
            <a:ext cx="10515601"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7" name="Picture Placeholder 6"/>
          <p:cNvSpPr>
            <a:spLocks noGrp="1"/>
          </p:cNvSpPr>
          <p:nvPr>
            <p:ph type="pic" sz="quarter" idx="25" hasCustomPrompt="1"/>
          </p:nvPr>
        </p:nvSpPr>
        <p:spPr>
          <a:xfrm>
            <a:off x="5691330" y="838201"/>
            <a:ext cx="4809673" cy="5181598"/>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549407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
        <p:nvSpPr>
          <p:cNvPr id="9" name="Rectangle 8">
            <a:extLst>
              <a:ext uri="{FF2B5EF4-FFF2-40B4-BE49-F238E27FC236}">
                <a16:creationId xmlns:a16="http://schemas.microsoft.com/office/drawing/2014/main" id="{61EE6F47-368D-D44D-893A-5E8FECCF8A2E}"/>
              </a:ext>
            </a:extLst>
          </p:cNvPr>
          <p:cNvSpPr/>
          <p:nvPr userDrawn="1"/>
        </p:nvSpPr>
        <p:spPr>
          <a:xfrm flipH="1">
            <a:off x="838200" y="1003852"/>
            <a:ext cx="10515602" cy="5015948"/>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pic>
        <p:nvPicPr>
          <p:cNvPr id="12" name="Picture 11">
            <a:extLst>
              <a:ext uri="{FF2B5EF4-FFF2-40B4-BE49-F238E27FC236}">
                <a16:creationId xmlns:a16="http://schemas.microsoft.com/office/drawing/2014/main" id="{7EBEEBED-55F7-4D05-EF00-C2AB1C2B1424}"/>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2755383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5" name="Picture Placeholder 6"/>
          <p:cNvSpPr>
            <a:spLocks noGrp="1"/>
          </p:cNvSpPr>
          <p:nvPr>
            <p:ph type="pic" sz="quarter" idx="16" hasCustomPrompt="1"/>
          </p:nvPr>
        </p:nvSpPr>
        <p:spPr>
          <a:xfrm>
            <a:off x="838201"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cxnSp>
        <p:nvCxnSpPr>
          <p:cNvPr id="20" name="Straight Connector 19"/>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37" name="Picture Placeholder 6"/>
          <p:cNvSpPr>
            <a:spLocks noGrp="1"/>
          </p:cNvSpPr>
          <p:nvPr>
            <p:ph type="pic" sz="quarter" idx="17" hasCustomPrompt="1"/>
          </p:nvPr>
        </p:nvSpPr>
        <p:spPr>
          <a:xfrm>
            <a:off x="2990370"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8" name="Picture Placeholder 6"/>
          <p:cNvSpPr>
            <a:spLocks noGrp="1"/>
          </p:cNvSpPr>
          <p:nvPr>
            <p:ph type="pic" sz="quarter" idx="18" hasCustomPrompt="1"/>
          </p:nvPr>
        </p:nvSpPr>
        <p:spPr>
          <a:xfrm>
            <a:off x="5142537"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9" name="Picture Placeholder 6"/>
          <p:cNvSpPr>
            <a:spLocks noGrp="1"/>
          </p:cNvSpPr>
          <p:nvPr>
            <p:ph type="pic" sz="quarter" idx="19" hasCustomPrompt="1"/>
          </p:nvPr>
        </p:nvSpPr>
        <p:spPr>
          <a:xfrm>
            <a:off x="7294706"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0" name="Picture Placeholder 6"/>
          <p:cNvSpPr>
            <a:spLocks noGrp="1"/>
          </p:cNvSpPr>
          <p:nvPr>
            <p:ph type="pic" sz="quarter" idx="20" hasCustomPrompt="1"/>
          </p:nvPr>
        </p:nvSpPr>
        <p:spPr>
          <a:xfrm>
            <a:off x="9446872"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252290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Member 1">
    <p:spTree>
      <p:nvGrpSpPr>
        <p:cNvPr id="1" name=""/>
        <p:cNvGrpSpPr/>
        <p:nvPr/>
      </p:nvGrpSpPr>
      <p:grpSpPr>
        <a:xfrm>
          <a:off x="0" y="0"/>
          <a:ext cx="0" cy="0"/>
          <a:chOff x="0" y="0"/>
          <a:chExt cx="0" cy="0"/>
        </a:xfrm>
      </p:grpSpPr>
      <p:sp>
        <p:nvSpPr>
          <p:cNvPr id="15" name="Rectangle 14"/>
          <p:cNvSpPr/>
          <p:nvPr userDrawn="1"/>
        </p:nvSpPr>
        <p:spPr>
          <a:xfrm>
            <a:off x="8784103" y="4"/>
            <a:ext cx="3407900" cy="6857999"/>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20" name="Rectangle 19"/>
          <p:cNvSpPr/>
          <p:nvPr userDrawn="1"/>
        </p:nvSpPr>
        <p:spPr>
          <a:xfrm>
            <a:off x="9882311" y="322604"/>
            <a:ext cx="1211484" cy="2400657"/>
          </a:xfrm>
          <a:prstGeom prst="rect">
            <a:avLst/>
          </a:prstGeom>
        </p:spPr>
        <p:txBody>
          <a:bodyPr wrap="square">
            <a:noAutofit/>
          </a:bodyPr>
          <a:lstStyle/>
          <a:p>
            <a:pPr algn="ctr"/>
            <a:r>
              <a:rPr lang="en-US" sz="15001" b="1" i="0">
                <a:solidFill>
                  <a:srgbClr val="D6D2C4"/>
                </a:solidFill>
                <a:latin typeface="Mulish Black" pitchFamily="2" charset="77"/>
                <a:ea typeface="Muli Black" charset="0"/>
                <a:cs typeface="Muli Black" charset="0"/>
              </a:rPr>
              <a:t>“</a:t>
            </a:r>
            <a:endParaRPr lang="en-US" sz="15001" b="0" i="0">
              <a:solidFill>
                <a:srgbClr val="D6D2C4"/>
              </a:solidFill>
              <a:latin typeface="Mulish" pitchFamily="2" charset="77"/>
            </a:endParaRPr>
          </a:p>
        </p:txBody>
      </p:sp>
      <p:sp>
        <p:nvSpPr>
          <p:cNvPr id="7" name="Picture Placeholder 6"/>
          <p:cNvSpPr>
            <a:spLocks noGrp="1"/>
          </p:cNvSpPr>
          <p:nvPr>
            <p:ph type="pic" sz="quarter" idx="25" hasCustomPrompt="1"/>
          </p:nvPr>
        </p:nvSpPr>
        <p:spPr>
          <a:xfrm>
            <a:off x="4573001" y="4"/>
            <a:ext cx="4201801"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pic>
        <p:nvPicPr>
          <p:cNvPr id="11" name="Picture 10">
            <a:extLst>
              <a:ext uri="{FF2B5EF4-FFF2-40B4-BE49-F238E27FC236}">
                <a16:creationId xmlns:a16="http://schemas.microsoft.com/office/drawing/2014/main" id="{F1FA953C-1538-2604-7665-13E7831DA324}"/>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2329579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Member 2">
    <p:spTree>
      <p:nvGrpSpPr>
        <p:cNvPr id="1" name=""/>
        <p:cNvGrpSpPr/>
        <p:nvPr/>
      </p:nvGrpSpPr>
      <p:grpSpPr>
        <a:xfrm>
          <a:off x="0" y="0"/>
          <a:ext cx="0" cy="0"/>
          <a:chOff x="0" y="0"/>
          <a:chExt cx="0" cy="0"/>
        </a:xfrm>
      </p:grpSpPr>
      <p:sp>
        <p:nvSpPr>
          <p:cNvPr id="31" name="Rectangle 30"/>
          <p:cNvSpPr/>
          <p:nvPr userDrawn="1"/>
        </p:nvSpPr>
        <p:spPr>
          <a:xfrm>
            <a:off x="0" y="1192695"/>
            <a:ext cx="1729409" cy="4828305"/>
          </a:xfrm>
          <a:prstGeom prst="rect">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15" name="Rectangle 14"/>
          <p:cNvSpPr/>
          <p:nvPr userDrawn="1"/>
        </p:nvSpPr>
        <p:spPr>
          <a:xfrm>
            <a:off x="8784103" y="3429004"/>
            <a:ext cx="3407900" cy="3428999"/>
          </a:xfrm>
          <a:prstGeom prst="rect">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
        <p:nvSpPr>
          <p:cNvPr id="16" name="Right Triangle 15">
            <a:extLst>
              <a:ext uri="{FF2B5EF4-FFF2-40B4-BE49-F238E27FC236}">
                <a16:creationId xmlns:a16="http://schemas.microsoft.com/office/drawing/2014/main" id="{584716DE-9775-5E1F-5894-4D1B903125E5}"/>
              </a:ext>
            </a:extLst>
          </p:cNvPr>
          <p:cNvSpPr/>
          <p:nvPr userDrawn="1"/>
        </p:nvSpPr>
        <p:spPr>
          <a:xfrm rot="5400000">
            <a:off x="-146629" y="3067535"/>
            <a:ext cx="4835440" cy="1083365"/>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C145A"/>
              </a:solidFill>
              <a:highlight>
                <a:srgbClr val="AC145A"/>
              </a:highlight>
            </a:endParaRPr>
          </a:p>
        </p:txBody>
      </p:sp>
      <p:sp>
        <p:nvSpPr>
          <p:cNvPr id="17" name="Right Triangle 16">
            <a:extLst>
              <a:ext uri="{FF2B5EF4-FFF2-40B4-BE49-F238E27FC236}">
                <a16:creationId xmlns:a16="http://schemas.microsoft.com/office/drawing/2014/main" id="{BCC842D2-2C58-EE58-A04C-CC106D43D5FA}"/>
              </a:ext>
            </a:extLst>
          </p:cNvPr>
          <p:cNvSpPr/>
          <p:nvPr userDrawn="1"/>
        </p:nvSpPr>
        <p:spPr>
          <a:xfrm rot="16200000">
            <a:off x="6693573" y="4760188"/>
            <a:ext cx="3431117" cy="768731"/>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C145A"/>
              </a:solidFill>
              <a:highlight>
                <a:srgbClr val="AC145A"/>
              </a:highlight>
            </a:endParaRPr>
          </a:p>
        </p:txBody>
      </p:sp>
      <p:sp>
        <p:nvSpPr>
          <p:cNvPr id="18" name="Picture Placeholder 6">
            <a:extLst>
              <a:ext uri="{FF2B5EF4-FFF2-40B4-BE49-F238E27FC236}">
                <a16:creationId xmlns:a16="http://schemas.microsoft.com/office/drawing/2014/main" id="{72401F34-AE98-072F-55E5-54106EBFFF7B}"/>
              </a:ext>
            </a:extLst>
          </p:cNvPr>
          <p:cNvSpPr>
            <a:spLocks noGrp="1"/>
          </p:cNvSpPr>
          <p:nvPr>
            <p:ph type="pic" sz="quarter" idx="25" hasCustomPrompt="1"/>
          </p:nvPr>
        </p:nvSpPr>
        <p:spPr>
          <a:xfrm>
            <a:off x="6941503" y="1191498"/>
            <a:ext cx="4412299" cy="482830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pic>
        <p:nvPicPr>
          <p:cNvPr id="11" name="Picture 10">
            <a:extLst>
              <a:ext uri="{FF2B5EF4-FFF2-40B4-BE49-F238E27FC236}">
                <a16:creationId xmlns:a16="http://schemas.microsoft.com/office/drawing/2014/main" id="{A0AE79FB-D567-E0D1-6AA5-E2DB9C56FFAA}"/>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2981503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Break 1">
    <p:spTree>
      <p:nvGrpSpPr>
        <p:cNvPr id="1" name=""/>
        <p:cNvGrpSpPr/>
        <p:nvPr/>
      </p:nvGrpSpPr>
      <p:grpSpPr>
        <a:xfrm>
          <a:off x="0" y="0"/>
          <a:ext cx="0" cy="0"/>
          <a:chOff x="0" y="0"/>
          <a:chExt cx="0" cy="0"/>
        </a:xfrm>
      </p:grpSpPr>
      <p:sp>
        <p:nvSpPr>
          <p:cNvPr id="9" name="Rectangle 8"/>
          <p:cNvSpPr/>
          <p:nvPr userDrawn="1"/>
        </p:nvSpPr>
        <p:spPr>
          <a:xfrm flipH="1">
            <a:off x="838200" y="993913"/>
            <a:ext cx="10515602" cy="5025888"/>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10" name="Rectangle 9"/>
          <p:cNvSpPr/>
          <p:nvPr userDrawn="1"/>
        </p:nvSpPr>
        <p:spPr>
          <a:xfrm flipH="1">
            <a:off x="-2" y="1692000"/>
            <a:ext cx="4254287" cy="3474000"/>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pic>
        <p:nvPicPr>
          <p:cNvPr id="6" name="Picture 5">
            <a:extLst>
              <a:ext uri="{FF2B5EF4-FFF2-40B4-BE49-F238E27FC236}">
                <a16:creationId xmlns:a16="http://schemas.microsoft.com/office/drawing/2014/main" id="{85EB7226-C6A3-1909-E454-A663D65023A8}"/>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171361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6C54-F470-8A4F-3426-56DE3DA5D76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7AB1524-7E4A-05AC-1B9E-CA7BD4356776}"/>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F9CC1B-1F27-767A-3ADB-ABD55AC067E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EB9941-4AF4-7653-18DC-54383F803E58}"/>
              </a:ext>
            </a:extLst>
          </p:cNvPr>
          <p:cNvSpPr txBox="1">
            <a:spLocks noGrp="1"/>
          </p:cNvSpPr>
          <p:nvPr>
            <p:ph type="dt" sz="half" idx="7"/>
          </p:nvPr>
        </p:nvSpPr>
        <p:spPr/>
        <p:txBody>
          <a:bodyPr/>
          <a:lstStyle>
            <a:lvl1pPr>
              <a:defRPr/>
            </a:lvl1pPr>
          </a:lstStyle>
          <a:p>
            <a:pPr lvl="0"/>
            <a:fld id="{4238E6B7-8420-4B01-B06C-8F3299DBECAB}" type="datetime1">
              <a:rPr lang="en-GB"/>
              <a:pPr lvl="0"/>
              <a:t>17/02/2025</a:t>
            </a:fld>
            <a:endParaRPr lang="en-GB"/>
          </a:p>
        </p:txBody>
      </p:sp>
      <p:sp>
        <p:nvSpPr>
          <p:cNvPr id="6" name="Footer Placeholder 5">
            <a:extLst>
              <a:ext uri="{FF2B5EF4-FFF2-40B4-BE49-F238E27FC236}">
                <a16:creationId xmlns:a16="http://schemas.microsoft.com/office/drawing/2014/main" id="{28A1E939-1E7E-E279-BE48-CAC149BCB2B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ABC101F-17B0-D421-66E6-5F5D185CD99D}"/>
              </a:ext>
            </a:extLst>
          </p:cNvPr>
          <p:cNvSpPr txBox="1">
            <a:spLocks noGrp="1"/>
          </p:cNvSpPr>
          <p:nvPr>
            <p:ph type="sldNum" sz="quarter" idx="8"/>
          </p:nvPr>
        </p:nvSpPr>
        <p:spPr/>
        <p:txBody>
          <a:bodyPr/>
          <a:lstStyle>
            <a:lvl1pPr>
              <a:defRPr/>
            </a:lvl1pPr>
          </a:lstStyle>
          <a:p>
            <a:pPr lvl="0"/>
            <a:fld id="{0438E391-AE35-4A41-BF16-536298460785}" type="slidenum">
              <a:t>‹#›</a:t>
            </a:fld>
            <a:endParaRPr lang="en-GB"/>
          </a:p>
        </p:txBody>
      </p:sp>
    </p:spTree>
    <p:extLst>
      <p:ext uri="{BB962C8B-B14F-4D97-AF65-F5344CB8AC3E}">
        <p14:creationId xmlns:p14="http://schemas.microsoft.com/office/powerpoint/2010/main" val="212271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Break 2">
    <p:spTree>
      <p:nvGrpSpPr>
        <p:cNvPr id="1" name=""/>
        <p:cNvGrpSpPr/>
        <p:nvPr/>
      </p:nvGrpSpPr>
      <p:grpSpPr>
        <a:xfrm>
          <a:off x="0" y="0"/>
          <a:ext cx="0" cy="0"/>
          <a:chOff x="0" y="0"/>
          <a:chExt cx="0" cy="0"/>
        </a:xfrm>
      </p:grpSpPr>
      <p:sp>
        <p:nvSpPr>
          <p:cNvPr id="6" name="Picture Placeholder 6"/>
          <p:cNvSpPr>
            <a:spLocks noGrp="1"/>
          </p:cNvSpPr>
          <p:nvPr>
            <p:ph type="pic" sz="quarter" idx="17" hasCustomPrompt="1"/>
          </p:nvPr>
        </p:nvSpPr>
        <p:spPr>
          <a:xfrm>
            <a:off x="0" y="0"/>
            <a:ext cx="9095012" cy="6858000"/>
          </a:xfrm>
          <a:solidFill>
            <a:schemeClr val="accent1"/>
          </a:solidFill>
          <a:ln>
            <a:noFill/>
          </a:ln>
        </p:spPr>
        <p:txBody>
          <a:bodyPr lIns="180000" tIns="180000" rIns="180000" bIns="180000">
            <a:normAutofit/>
          </a:bodyPr>
          <a:lstStyle>
            <a:lvl1pPr algn="l">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Picture Placeholder 6"/>
          <p:cNvSpPr>
            <a:spLocks noGrp="1"/>
          </p:cNvSpPr>
          <p:nvPr>
            <p:ph type="pic" sz="quarter" idx="18" hasCustomPrompt="1"/>
          </p:nvPr>
        </p:nvSpPr>
        <p:spPr>
          <a:xfrm>
            <a:off x="9095015" y="0"/>
            <a:ext cx="3096988" cy="6858000"/>
          </a:xfrm>
          <a:solidFill>
            <a:schemeClr val="accent1"/>
          </a:solidFill>
          <a:ln>
            <a:noFill/>
          </a:ln>
        </p:spPr>
        <p:txBody>
          <a:bodyPr lIns="1260000" tIns="90000" rIns="18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640111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4" name="Rectangle 13"/>
          <p:cNvSpPr/>
          <p:nvPr userDrawn="1"/>
        </p:nvSpPr>
        <p:spPr>
          <a:xfrm>
            <a:off x="3407595" y="1115789"/>
            <a:ext cx="5376815" cy="4626429"/>
          </a:xfrm>
          <a:prstGeom prst="rect">
            <a:avLst/>
          </a:prstGeom>
          <a:solidFill>
            <a:srgbClr val="AC14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a:latin typeface="Mulish" pitchFamily="2" charset="77"/>
            </a:endParaRPr>
          </a:p>
        </p:txBody>
      </p:sp>
      <p:pic>
        <p:nvPicPr>
          <p:cNvPr id="8" name="Picture 7">
            <a:extLst>
              <a:ext uri="{FF2B5EF4-FFF2-40B4-BE49-F238E27FC236}">
                <a16:creationId xmlns:a16="http://schemas.microsoft.com/office/drawing/2014/main" id="{2DD2F6DB-DA2A-F2D7-27AE-128B8DC75076}"/>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542878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Break 4">
    <p:spTree>
      <p:nvGrpSpPr>
        <p:cNvPr id="1" name=""/>
        <p:cNvGrpSpPr/>
        <p:nvPr/>
      </p:nvGrpSpPr>
      <p:grpSpPr>
        <a:xfrm>
          <a:off x="0" y="0"/>
          <a:ext cx="0" cy="0"/>
          <a:chOff x="0" y="0"/>
          <a:chExt cx="0" cy="0"/>
        </a:xfrm>
      </p:grpSpPr>
      <p:sp>
        <p:nvSpPr>
          <p:cNvPr id="20" name="Picture Placeholder 6"/>
          <p:cNvSpPr>
            <a:spLocks noGrp="1"/>
          </p:cNvSpPr>
          <p:nvPr>
            <p:ph type="pic" sz="quarter" idx="18" hasCustomPrompt="1"/>
          </p:nvPr>
        </p:nvSpPr>
        <p:spPr>
          <a:xfrm>
            <a:off x="6134522" y="1115789"/>
            <a:ext cx="5219279"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1235275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sp>
        <p:nvSpPr>
          <p:cNvPr id="2" name="Rectangle 1"/>
          <p:cNvSpPr/>
          <p:nvPr userDrawn="1"/>
        </p:nvSpPr>
        <p:spPr>
          <a:xfrm>
            <a:off x="5556000" y="0"/>
            <a:ext cx="1080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3200" b="1" i="0">
                <a:solidFill>
                  <a:schemeClr val="tx1"/>
                </a:solidFill>
                <a:latin typeface="Mulish Black" pitchFamily="2" charset="77"/>
                <a:ea typeface="Muli Black" charset="0"/>
                <a:cs typeface="Muli Black" charset="0"/>
              </a:rPr>
              <a:t>K</a:t>
            </a:r>
            <a:endParaRPr lang="en-US" sz="3200" b="0" i="0">
              <a:latin typeface="Mulish" pitchFamily="2" charset="77"/>
            </a:endParaRPr>
          </a:p>
        </p:txBody>
      </p:sp>
      <p:cxnSp>
        <p:nvCxnSpPr>
          <p:cNvPr id="8" name="Straight Connector 7"/>
          <p:cNvCxnSpPr/>
          <p:nvPr userDrawn="1"/>
        </p:nvCxnSpPr>
        <p:spPr>
          <a:xfrm flipH="1">
            <a:off x="5916000" y="5320866"/>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a:p>
        </p:txBody>
      </p:sp>
    </p:spTree>
    <p:extLst>
      <p:ext uri="{BB962C8B-B14F-4D97-AF65-F5344CB8AC3E}">
        <p14:creationId xmlns:p14="http://schemas.microsoft.com/office/powerpoint/2010/main" val="2536779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 Slide 3">
    <p:spTree>
      <p:nvGrpSpPr>
        <p:cNvPr id="1" name=""/>
        <p:cNvGrpSpPr/>
        <p:nvPr/>
      </p:nvGrpSpPr>
      <p:grpSpPr>
        <a:xfrm>
          <a:off x="0" y="0"/>
          <a:ext cx="0" cy="0"/>
          <a:chOff x="0" y="0"/>
          <a:chExt cx="0" cy="0"/>
        </a:xfrm>
      </p:grpSpPr>
      <p:sp>
        <p:nvSpPr>
          <p:cNvPr id="18" name="Rectangle 17"/>
          <p:cNvSpPr>
            <a:spLocks noChangeAspect="1"/>
          </p:cNvSpPr>
          <p:nvPr userDrawn="1"/>
        </p:nvSpPr>
        <p:spPr>
          <a:xfrm>
            <a:off x="838199" y="0"/>
            <a:ext cx="540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600" b="1" i="0">
                <a:solidFill>
                  <a:schemeClr val="tx1"/>
                </a:solidFill>
                <a:latin typeface="Mulish Black" pitchFamily="2" charset="77"/>
                <a:ea typeface="Muli Black" charset="0"/>
                <a:cs typeface="Muli Black" charset="0"/>
              </a:rPr>
              <a:t>K</a:t>
            </a:r>
            <a:endParaRPr lang="en-US" sz="1600" b="0" i="0">
              <a:solidFill>
                <a:schemeClr val="tx1"/>
              </a:solidFill>
              <a:latin typeface="Mulish" pitchFamily="2" charset="77"/>
            </a:endParaRPr>
          </a:p>
        </p:txBody>
      </p:sp>
      <p:cxnSp>
        <p:nvCxnSpPr>
          <p:cNvPr id="8" name="Straight Connector 7"/>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a:p>
        </p:txBody>
      </p:sp>
    </p:spTree>
    <p:extLst>
      <p:ext uri="{BB962C8B-B14F-4D97-AF65-F5344CB8AC3E}">
        <p14:creationId xmlns:p14="http://schemas.microsoft.com/office/powerpoint/2010/main" val="3195684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B16072-B12B-B046-82CD-69BDF65F600A}"/>
              </a:ext>
            </a:extLst>
          </p:cNvPr>
          <p:cNvSpPr>
            <a:spLocks/>
          </p:cNvSpPr>
          <p:nvPr userDrawn="1"/>
        </p:nvSpPr>
        <p:spPr>
          <a:xfrm>
            <a:off x="0" y="3210468"/>
            <a:ext cx="6313803" cy="2684155"/>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Rectangle 5">
            <a:extLst>
              <a:ext uri="{FF2B5EF4-FFF2-40B4-BE49-F238E27FC236}">
                <a16:creationId xmlns:a16="http://schemas.microsoft.com/office/drawing/2014/main" id="{46322769-0D3C-1943-AB80-F8B47F6C020A}"/>
              </a:ext>
            </a:extLst>
          </p:cNvPr>
          <p:cNvSpPr>
            <a:spLocks/>
          </p:cNvSpPr>
          <p:nvPr userDrawn="1"/>
        </p:nvSpPr>
        <p:spPr>
          <a:xfrm>
            <a:off x="11772900" y="3194954"/>
            <a:ext cx="419100" cy="2684155"/>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3" name="Picture Placeholder 2">
            <a:extLst>
              <a:ext uri="{FF2B5EF4-FFF2-40B4-BE49-F238E27FC236}">
                <a16:creationId xmlns:a16="http://schemas.microsoft.com/office/drawing/2014/main" id="{EF541106-3FFF-454C-AB1B-9E2DF15F4F19}"/>
              </a:ext>
            </a:extLst>
          </p:cNvPr>
          <p:cNvSpPr>
            <a:spLocks noGrp="1"/>
          </p:cNvSpPr>
          <p:nvPr>
            <p:ph type="pic" sz="quarter" idx="10" hasCustomPrompt="1"/>
          </p:nvPr>
        </p:nvSpPr>
        <p:spPr>
          <a:xfrm>
            <a:off x="838200" y="1103830"/>
            <a:ext cx="3827463" cy="4802188"/>
          </a:xfrm>
          <a:solidFill>
            <a:schemeClr val="bg1">
              <a:lumMod val="85000"/>
            </a:schemeClr>
          </a:solidFill>
          <a:ln>
            <a:no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p:txBody>
      </p:sp>
      <p:sp>
        <p:nvSpPr>
          <p:cNvPr id="11" name="Picture Placeholder 10">
            <a:extLst>
              <a:ext uri="{FF2B5EF4-FFF2-40B4-BE49-F238E27FC236}">
                <a16:creationId xmlns:a16="http://schemas.microsoft.com/office/drawing/2014/main" id="{EE047DD6-6EDB-B549-91A5-B0D6B28D96F1}"/>
              </a:ext>
            </a:extLst>
          </p:cNvPr>
          <p:cNvSpPr>
            <a:spLocks noGrp="1"/>
          </p:cNvSpPr>
          <p:nvPr>
            <p:ph type="pic" sz="quarter" idx="11" hasCustomPrompt="1"/>
          </p:nvPr>
        </p:nvSpPr>
        <p:spPr>
          <a:xfrm>
            <a:off x="4854387" y="1103829"/>
            <a:ext cx="1459415" cy="1516360"/>
          </a:xfrm>
          <a:solidFill>
            <a:schemeClr val="bg1">
              <a:lumMod val="85000"/>
            </a:schemeClr>
          </a:solidFill>
        </p:spPr>
        <p:txBody>
          <a:bodyPr/>
          <a:lstStyle>
            <a:lvl1pPr marL="0" marR="0" indent="0" algn="l"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p:txBody>
      </p:sp>
      <p:sp>
        <p:nvSpPr>
          <p:cNvPr id="12" name="Picture Placeholder 10">
            <a:extLst>
              <a:ext uri="{FF2B5EF4-FFF2-40B4-BE49-F238E27FC236}">
                <a16:creationId xmlns:a16="http://schemas.microsoft.com/office/drawing/2014/main" id="{3C2A16CB-6E5F-3C4E-A7DB-C29B77CD4288}"/>
              </a:ext>
            </a:extLst>
          </p:cNvPr>
          <p:cNvSpPr>
            <a:spLocks noGrp="1"/>
          </p:cNvSpPr>
          <p:nvPr>
            <p:ph type="pic" sz="quarter" idx="12" hasCustomPrompt="1"/>
          </p:nvPr>
        </p:nvSpPr>
        <p:spPr>
          <a:xfrm>
            <a:off x="4854385" y="2746744"/>
            <a:ext cx="1459415" cy="1516360"/>
          </a:xfrm>
          <a:solidFill>
            <a:schemeClr val="bg1">
              <a:lumMod val="85000"/>
            </a:schemeClr>
          </a:solidFill>
        </p:spPr>
        <p:txBody>
          <a:bodyPr/>
          <a:lstStyle>
            <a:lvl1pPr>
              <a:defRPr sz="1000" b="0" cap="none" spc="0">
                <a:solidFill>
                  <a:schemeClr val="accent4"/>
                </a:solidFill>
              </a:defRPr>
            </a:lvl1pPr>
          </a:lstStyle>
          <a:p>
            <a:r>
              <a:rPr lang="en-US"/>
              <a:t>Drag picture to placeholder or click to add</a:t>
            </a:r>
          </a:p>
        </p:txBody>
      </p:sp>
      <p:sp>
        <p:nvSpPr>
          <p:cNvPr id="13" name="Picture Placeholder 10">
            <a:extLst>
              <a:ext uri="{FF2B5EF4-FFF2-40B4-BE49-F238E27FC236}">
                <a16:creationId xmlns:a16="http://schemas.microsoft.com/office/drawing/2014/main" id="{8411E197-6594-9B47-9CC2-26205BC46819}"/>
              </a:ext>
            </a:extLst>
          </p:cNvPr>
          <p:cNvSpPr>
            <a:spLocks noGrp="1"/>
          </p:cNvSpPr>
          <p:nvPr>
            <p:ph type="pic" sz="quarter" idx="13" hasCustomPrompt="1"/>
          </p:nvPr>
        </p:nvSpPr>
        <p:spPr>
          <a:xfrm>
            <a:off x="4854385" y="4386950"/>
            <a:ext cx="1459415" cy="1516360"/>
          </a:xfrm>
          <a:solidFill>
            <a:schemeClr val="bg1">
              <a:lumMod val="85000"/>
            </a:schemeClr>
          </a:solidFill>
        </p:spPr>
        <p:txBody>
          <a:bodyPr/>
          <a:lstStyle>
            <a:lvl1pPr marL="0" marR="0" indent="0" algn="l"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a:t>Drag picture to placeholder or click to add</a:t>
            </a:r>
          </a:p>
        </p:txBody>
      </p:sp>
      <p:pic>
        <p:nvPicPr>
          <p:cNvPr id="14" name="Picture 13">
            <a:extLst>
              <a:ext uri="{FF2B5EF4-FFF2-40B4-BE49-F238E27FC236}">
                <a16:creationId xmlns:a16="http://schemas.microsoft.com/office/drawing/2014/main" id="{D123C6E4-92E5-5DAE-8F0D-E89B01364E75}"/>
              </a:ext>
            </a:extLst>
          </p:cNvPr>
          <p:cNvPicPr>
            <a:picLocks noChangeAspect="1"/>
          </p:cNvPicPr>
          <p:nvPr userDrawn="1"/>
        </p:nvPicPr>
        <p:blipFill>
          <a:blip r:embed="rId2"/>
          <a:stretch>
            <a:fillRect/>
          </a:stretch>
        </p:blipFill>
        <p:spPr>
          <a:xfrm>
            <a:off x="837134" y="318315"/>
            <a:ext cx="804675" cy="536450"/>
          </a:xfrm>
          <a:prstGeom prst="rect">
            <a:avLst/>
          </a:prstGeom>
        </p:spPr>
      </p:pic>
    </p:spTree>
    <p:extLst>
      <p:ext uri="{BB962C8B-B14F-4D97-AF65-F5344CB8AC3E}">
        <p14:creationId xmlns:p14="http://schemas.microsoft.com/office/powerpoint/2010/main" val="2075133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rvices 1">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4056849" y="0"/>
            <a:ext cx="8135151"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 </a:t>
            </a:r>
            <a:r>
              <a:rPr lang="mr-IN"/>
              <a:t>–</a:t>
            </a:r>
            <a:r>
              <a:rPr lang="en-US"/>
              <a:t> SEND TO BACK</a:t>
            </a:r>
          </a:p>
        </p:txBody>
      </p:sp>
      <p:sp>
        <p:nvSpPr>
          <p:cNvPr id="14" name="Rectangle 13"/>
          <p:cNvSpPr/>
          <p:nvPr userDrawn="1"/>
        </p:nvSpPr>
        <p:spPr>
          <a:xfrm>
            <a:off x="0" y="-1"/>
            <a:ext cx="4060800" cy="685800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a:latin typeface="Mulish"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398186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rvices 2">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3" y="0"/>
            <a:ext cx="12191999" cy="3322056"/>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46744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rvices 3">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6368144" y="0"/>
            <a:ext cx="5823857"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138255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rvices 4">
    <p:bg>
      <p:bgPr>
        <a:solidFill>
          <a:srgbClr val="672146"/>
        </a:solidFill>
        <a:effectLst/>
      </p:bgPr>
    </p:bg>
    <p:spTree>
      <p:nvGrpSpPr>
        <p:cNvPr id="1" name=""/>
        <p:cNvGrpSpPr/>
        <p:nvPr/>
      </p:nvGrpSpPr>
      <p:grpSpPr>
        <a:xfrm>
          <a:off x="0" y="0"/>
          <a:ext cx="0" cy="0"/>
          <a:chOff x="0" y="0"/>
          <a:chExt cx="0" cy="0"/>
        </a:xfrm>
      </p:grpSpPr>
      <p:sp>
        <p:nvSpPr>
          <p:cNvPr id="23" name="Picture Placeholder 6"/>
          <p:cNvSpPr>
            <a:spLocks noGrp="1"/>
          </p:cNvSpPr>
          <p:nvPr>
            <p:ph type="pic" sz="quarter" idx="17" hasCustomPrompt="1"/>
          </p:nvPr>
        </p:nvSpPr>
        <p:spPr>
          <a:xfrm>
            <a:off x="9043" y="0"/>
            <a:ext cx="6086957"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03910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57FB-C6B8-6BA8-EA98-30445394D61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B2FF10F-20E6-9ECF-F6AF-DF7878DC96B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463137F-5875-E7B6-89F9-C6B1A6A1907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F8F328-9744-624C-E49D-7CBA807CC7F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9D7D67-00B4-609C-9775-79F8265D40F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675B4B-0955-5783-5239-D75D4F0073D9}"/>
              </a:ext>
            </a:extLst>
          </p:cNvPr>
          <p:cNvSpPr txBox="1">
            <a:spLocks noGrp="1"/>
          </p:cNvSpPr>
          <p:nvPr>
            <p:ph type="dt" sz="half" idx="7"/>
          </p:nvPr>
        </p:nvSpPr>
        <p:spPr/>
        <p:txBody>
          <a:bodyPr/>
          <a:lstStyle>
            <a:lvl1pPr>
              <a:defRPr/>
            </a:lvl1pPr>
          </a:lstStyle>
          <a:p>
            <a:pPr lvl="0"/>
            <a:fld id="{017B59DD-8200-44E6-A13C-8674D18754A0}" type="datetime1">
              <a:rPr lang="en-GB"/>
              <a:pPr lvl="0"/>
              <a:t>17/02/2025</a:t>
            </a:fld>
            <a:endParaRPr lang="en-GB"/>
          </a:p>
        </p:txBody>
      </p:sp>
      <p:sp>
        <p:nvSpPr>
          <p:cNvPr id="8" name="Footer Placeholder 7">
            <a:extLst>
              <a:ext uri="{FF2B5EF4-FFF2-40B4-BE49-F238E27FC236}">
                <a16:creationId xmlns:a16="http://schemas.microsoft.com/office/drawing/2014/main" id="{62EB7738-34F1-3AB9-DF35-6FB9FAFA65BE}"/>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ECACA845-D78F-BCE8-0D88-1AF407EA3DFD}"/>
              </a:ext>
            </a:extLst>
          </p:cNvPr>
          <p:cNvSpPr txBox="1">
            <a:spLocks noGrp="1"/>
          </p:cNvSpPr>
          <p:nvPr>
            <p:ph type="sldNum" sz="quarter" idx="8"/>
          </p:nvPr>
        </p:nvSpPr>
        <p:spPr/>
        <p:txBody>
          <a:bodyPr/>
          <a:lstStyle>
            <a:lvl1pPr>
              <a:defRPr/>
            </a:lvl1pPr>
          </a:lstStyle>
          <a:p>
            <a:pPr lvl="0"/>
            <a:fld id="{D669C4F8-C1A7-4C23-80F8-6BED50AC1A15}" type="slidenum">
              <a:t>‹#›</a:t>
            </a:fld>
            <a:endParaRPr lang="en-GB"/>
          </a:p>
        </p:txBody>
      </p:sp>
    </p:spTree>
    <p:extLst>
      <p:ext uri="{BB962C8B-B14F-4D97-AF65-F5344CB8AC3E}">
        <p14:creationId xmlns:p14="http://schemas.microsoft.com/office/powerpoint/2010/main" val="663472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ient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541FAF-EBE6-904A-ACB2-FDD0EDAFC50A}"/>
              </a:ext>
            </a:extLst>
          </p:cNvPr>
          <p:cNvSpPr/>
          <p:nvPr userDrawn="1"/>
        </p:nvSpPr>
        <p:spPr>
          <a:xfrm>
            <a:off x="0" y="0"/>
            <a:ext cx="1773936" cy="6858000"/>
          </a:xfrm>
          <a:prstGeom prst="rect">
            <a:avLst/>
          </a:prstGeom>
          <a:solidFill>
            <a:srgbClr val="6721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183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ients 2">
    <p:spTree>
      <p:nvGrpSpPr>
        <p:cNvPr id="1" name=""/>
        <p:cNvGrpSpPr/>
        <p:nvPr/>
      </p:nvGrpSpPr>
      <p:grpSpPr>
        <a:xfrm>
          <a:off x="0" y="0"/>
          <a:ext cx="0" cy="0"/>
          <a:chOff x="0" y="0"/>
          <a:chExt cx="0" cy="0"/>
        </a:xfrm>
      </p:grpSpPr>
      <p:cxnSp>
        <p:nvCxnSpPr>
          <p:cNvPr id="38" name="Straight Connector 37"/>
          <p:cNvCxnSpPr/>
          <p:nvPr userDrawn="1"/>
        </p:nvCxnSpPr>
        <p:spPr>
          <a:xfrm flipH="1">
            <a:off x="838199" y="4534382"/>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4278489" y="1359359"/>
            <a:ext cx="0" cy="4667507"/>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1" name="Picture Placeholder 6"/>
          <p:cNvSpPr>
            <a:spLocks noGrp="1"/>
          </p:cNvSpPr>
          <p:nvPr>
            <p:ph type="pic" sz="quarter" idx="22" hasCustomPrompt="1"/>
          </p:nvPr>
        </p:nvSpPr>
        <p:spPr>
          <a:xfrm>
            <a:off x="838200" y="135935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cxnSp>
        <p:nvCxnSpPr>
          <p:cNvPr id="23" name="Straight Connector 22"/>
          <p:cNvCxnSpPr/>
          <p:nvPr userDrawn="1"/>
        </p:nvCxnSpPr>
        <p:spPr>
          <a:xfrm flipH="1">
            <a:off x="838199" y="2868096"/>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35" name="Picture Placeholder 6"/>
          <p:cNvSpPr>
            <a:spLocks noGrp="1"/>
          </p:cNvSpPr>
          <p:nvPr>
            <p:ph type="pic" sz="quarter" idx="23" hasCustomPrompt="1"/>
          </p:nvPr>
        </p:nvSpPr>
        <p:spPr>
          <a:xfrm>
            <a:off x="4477454" y="135935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7" name="Picture Placeholder 6"/>
          <p:cNvSpPr>
            <a:spLocks noGrp="1"/>
          </p:cNvSpPr>
          <p:nvPr>
            <p:ph type="pic" sz="quarter" idx="24" hasCustomPrompt="1"/>
          </p:nvPr>
        </p:nvSpPr>
        <p:spPr>
          <a:xfrm>
            <a:off x="838200" y="3041902"/>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9" name="Picture Placeholder 6"/>
          <p:cNvSpPr>
            <a:spLocks noGrp="1"/>
          </p:cNvSpPr>
          <p:nvPr>
            <p:ph type="pic" sz="quarter" idx="25" hasCustomPrompt="1"/>
          </p:nvPr>
        </p:nvSpPr>
        <p:spPr>
          <a:xfrm>
            <a:off x="4477454" y="3041902"/>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1" name="Picture Placeholder 6"/>
          <p:cNvSpPr>
            <a:spLocks noGrp="1"/>
          </p:cNvSpPr>
          <p:nvPr>
            <p:ph type="pic" sz="quarter" idx="26" hasCustomPrompt="1"/>
          </p:nvPr>
        </p:nvSpPr>
        <p:spPr>
          <a:xfrm>
            <a:off x="838200" y="469192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3" name="Picture Placeholder 6"/>
          <p:cNvSpPr>
            <a:spLocks noGrp="1"/>
          </p:cNvSpPr>
          <p:nvPr>
            <p:ph type="pic" sz="quarter" idx="27" hasCustomPrompt="1"/>
          </p:nvPr>
        </p:nvSpPr>
        <p:spPr>
          <a:xfrm>
            <a:off x="4477454" y="469192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508533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5" name="Rectangle 4"/>
          <p:cNvSpPr/>
          <p:nvPr userDrawn="1"/>
        </p:nvSpPr>
        <p:spPr>
          <a:xfrm>
            <a:off x="838201" y="0"/>
            <a:ext cx="10515600" cy="1618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39" name="Rectangle 38"/>
          <p:cNvSpPr/>
          <p:nvPr userDrawn="1"/>
        </p:nvSpPr>
        <p:spPr>
          <a:xfrm>
            <a:off x="8147378" y="1670194"/>
            <a:ext cx="1211484" cy="1477328"/>
          </a:xfrm>
          <a:prstGeom prst="rect">
            <a:avLst/>
          </a:prstGeom>
        </p:spPr>
        <p:txBody>
          <a:bodyPr wrap="square" lIns="0" tIns="0" rIns="0" bIns="0">
            <a:spAutoFit/>
          </a:bodyPr>
          <a:lstStyle/>
          <a:p>
            <a:pPr algn="ctr"/>
            <a:r>
              <a:rPr lang="en-US" sz="9600" b="1" i="0">
                <a:solidFill>
                  <a:schemeClr val="accent1"/>
                </a:solidFill>
                <a:latin typeface="Mulish Black" pitchFamily="2" charset="77"/>
                <a:ea typeface="Muli Black" charset="0"/>
                <a:cs typeface="Muli Black" charset="0"/>
              </a:rPr>
              <a:t>“</a:t>
            </a:r>
            <a:endParaRPr lang="en-US" sz="9600" b="0" i="0">
              <a:solidFill>
                <a:schemeClr val="accent1"/>
              </a:solidFill>
              <a:latin typeface="Mulish" pitchFamily="2" charset="77"/>
            </a:endParaRPr>
          </a:p>
        </p:txBody>
      </p:sp>
      <p:sp>
        <p:nvSpPr>
          <p:cNvPr id="43" name="Rectangle 42"/>
          <p:cNvSpPr/>
          <p:nvPr userDrawn="1"/>
        </p:nvSpPr>
        <p:spPr>
          <a:xfrm>
            <a:off x="2861358" y="1670194"/>
            <a:ext cx="1211484" cy="1477328"/>
          </a:xfrm>
          <a:prstGeom prst="rect">
            <a:avLst/>
          </a:prstGeom>
        </p:spPr>
        <p:txBody>
          <a:bodyPr wrap="square" lIns="0" tIns="0" rIns="0" bIns="0">
            <a:spAutoFit/>
          </a:bodyPr>
          <a:lstStyle/>
          <a:p>
            <a:pPr algn="ctr"/>
            <a:r>
              <a:rPr lang="en-US" sz="9600" b="1" i="0">
                <a:solidFill>
                  <a:schemeClr val="accent1"/>
                </a:solidFill>
                <a:latin typeface="Mulish Black" pitchFamily="2" charset="77"/>
                <a:ea typeface="Muli Black" charset="0"/>
                <a:cs typeface="Muli Black" charset="0"/>
              </a:rPr>
              <a:t>“</a:t>
            </a:r>
            <a:endParaRPr lang="en-US" sz="9600" b="0" i="0">
              <a:solidFill>
                <a:schemeClr val="accent1"/>
              </a:solidFill>
              <a:latin typeface="Mulish" pitchFamily="2" charset="77"/>
            </a:endParaRPr>
          </a:p>
        </p:txBody>
      </p:sp>
      <p:cxnSp>
        <p:nvCxnSpPr>
          <p:cNvPr id="38" name="Straight Connector 37"/>
          <p:cNvCxnSpPr/>
          <p:nvPr userDrawn="1"/>
        </p:nvCxnSpPr>
        <p:spPr>
          <a:xfrm flipH="1">
            <a:off x="838202" y="4165601"/>
            <a:ext cx="10515599"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6096000" y="4165601"/>
            <a:ext cx="0" cy="180300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2" hasCustomPrompt="1"/>
          </p:nvPr>
        </p:nvSpPr>
        <p:spPr>
          <a:xfrm>
            <a:off x="2587978" y="2595165"/>
            <a:ext cx="1758244" cy="1758244"/>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5" name="Picture Placeholder 6"/>
          <p:cNvSpPr>
            <a:spLocks noGrp="1"/>
          </p:cNvSpPr>
          <p:nvPr>
            <p:ph type="pic" sz="quarter" idx="23" hasCustomPrompt="1"/>
          </p:nvPr>
        </p:nvSpPr>
        <p:spPr>
          <a:xfrm>
            <a:off x="7873998" y="2595165"/>
            <a:ext cx="1758244" cy="1758244"/>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731211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47" name="Rectangle 46"/>
          <p:cNvSpPr>
            <a:spLocks/>
          </p:cNvSpPr>
          <p:nvPr userDrawn="1"/>
        </p:nvSpPr>
        <p:spPr>
          <a:xfrm>
            <a:off x="0" y="1"/>
            <a:ext cx="5260994" cy="6900642"/>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25" name="Picture Placeholder 6"/>
          <p:cNvSpPr>
            <a:spLocks noGrp="1"/>
          </p:cNvSpPr>
          <p:nvPr>
            <p:ph type="pic" sz="quarter" idx="22" hasCustomPrompt="1"/>
          </p:nvPr>
        </p:nvSpPr>
        <p:spPr>
          <a:xfrm>
            <a:off x="5932287" y="666544"/>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0" name="Rectangle 49"/>
          <p:cNvSpPr/>
          <p:nvPr userDrawn="1"/>
        </p:nvSpPr>
        <p:spPr>
          <a:xfrm>
            <a:off x="615037" y="148332"/>
            <a:ext cx="1211484" cy="2400657"/>
          </a:xfrm>
          <a:prstGeom prst="rect">
            <a:avLst/>
          </a:prstGeom>
        </p:spPr>
        <p:txBody>
          <a:bodyPr wrap="square">
            <a:noAutofit/>
          </a:bodyPr>
          <a:lstStyle/>
          <a:p>
            <a:pPr algn="ctr"/>
            <a:r>
              <a:rPr lang="en-US" sz="15001" b="1" i="0">
                <a:solidFill>
                  <a:srgbClr val="D6D2C4"/>
                </a:solidFill>
                <a:latin typeface="Mulish Black" pitchFamily="2" charset="77"/>
                <a:ea typeface="Muli Black" charset="0"/>
                <a:cs typeface="Muli Black" charset="0"/>
              </a:rPr>
              <a:t>“</a:t>
            </a:r>
            <a:endParaRPr lang="en-US" sz="15001" b="0" i="0">
              <a:solidFill>
                <a:srgbClr val="D6D2C4"/>
              </a:solidFill>
              <a:latin typeface="Mulish" pitchFamily="2" charset="77"/>
            </a:endParaRPr>
          </a:p>
        </p:txBody>
      </p:sp>
      <p:sp>
        <p:nvSpPr>
          <p:cNvPr id="34" name="Picture Placeholder 6">
            <a:extLst>
              <a:ext uri="{FF2B5EF4-FFF2-40B4-BE49-F238E27FC236}">
                <a16:creationId xmlns:a16="http://schemas.microsoft.com/office/drawing/2014/main" id="{5983D755-475B-1A46-BC02-F25A7C395A53}"/>
              </a:ext>
            </a:extLst>
          </p:cNvPr>
          <p:cNvSpPr>
            <a:spLocks noGrp="1"/>
          </p:cNvSpPr>
          <p:nvPr>
            <p:ph type="pic" sz="quarter" idx="23" hasCustomPrompt="1"/>
          </p:nvPr>
        </p:nvSpPr>
        <p:spPr>
          <a:xfrm>
            <a:off x="5932287" y="3591588"/>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5" name="Picture Placeholder 6">
            <a:extLst>
              <a:ext uri="{FF2B5EF4-FFF2-40B4-BE49-F238E27FC236}">
                <a16:creationId xmlns:a16="http://schemas.microsoft.com/office/drawing/2014/main" id="{8DCD6E0A-6F44-0443-919B-2091E0A9BD80}"/>
              </a:ext>
            </a:extLst>
          </p:cNvPr>
          <p:cNvSpPr>
            <a:spLocks noGrp="1"/>
          </p:cNvSpPr>
          <p:nvPr>
            <p:ph type="pic" sz="quarter" idx="24" hasCustomPrompt="1"/>
          </p:nvPr>
        </p:nvSpPr>
        <p:spPr>
          <a:xfrm>
            <a:off x="8932516" y="666544"/>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6" name="Picture Placeholder 6">
            <a:extLst>
              <a:ext uri="{FF2B5EF4-FFF2-40B4-BE49-F238E27FC236}">
                <a16:creationId xmlns:a16="http://schemas.microsoft.com/office/drawing/2014/main" id="{CB592A31-9297-F549-8F39-F93B944F988E}"/>
              </a:ext>
            </a:extLst>
          </p:cNvPr>
          <p:cNvSpPr>
            <a:spLocks noGrp="1"/>
          </p:cNvSpPr>
          <p:nvPr>
            <p:ph type="pic" sz="quarter" idx="25" hasCustomPrompt="1"/>
          </p:nvPr>
        </p:nvSpPr>
        <p:spPr>
          <a:xfrm>
            <a:off x="8932516" y="3612920"/>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3962756482"/>
      </p:ext>
    </p:extLst>
  </p:cSld>
  <p:clrMapOvr>
    <a:masterClrMapping/>
  </p:clrMapOvr>
  <p:extLst>
    <p:ext uri="{DCECCB84-F9BA-43D5-87BE-67443E8EF086}">
      <p15:sldGuideLst xmlns:p15="http://schemas.microsoft.com/office/powerpoint/2012/main">
        <p15:guide id="1" orient="horz" pos="414">
          <p15:clr>
            <a:srgbClr val="FBAE40"/>
          </p15:clr>
        </p15:guide>
        <p15:guide id="2" pos="551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estimonial 2">
    <p:spTree>
      <p:nvGrpSpPr>
        <p:cNvPr id="1" name=""/>
        <p:cNvGrpSpPr/>
        <p:nvPr/>
      </p:nvGrpSpPr>
      <p:grpSpPr>
        <a:xfrm>
          <a:off x="0" y="0"/>
          <a:ext cx="0" cy="0"/>
          <a:chOff x="0" y="0"/>
          <a:chExt cx="0" cy="0"/>
        </a:xfrm>
      </p:grpSpPr>
      <p:sp>
        <p:nvSpPr>
          <p:cNvPr id="47" name="Rectangle 46"/>
          <p:cNvSpPr>
            <a:spLocks/>
          </p:cNvSpPr>
          <p:nvPr userDrawn="1"/>
        </p:nvSpPr>
        <p:spPr>
          <a:xfrm>
            <a:off x="7784123" y="0"/>
            <a:ext cx="4585550" cy="6869724"/>
          </a:xfrm>
          <a:prstGeom prst="rect">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25" name="Picture Placeholder 6"/>
          <p:cNvSpPr>
            <a:spLocks noGrp="1"/>
          </p:cNvSpPr>
          <p:nvPr>
            <p:ph type="pic" sz="quarter" idx="22" hasCustomPrompt="1"/>
          </p:nvPr>
        </p:nvSpPr>
        <p:spPr>
          <a:xfrm>
            <a:off x="665839" y="666544"/>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4" name="Picture Placeholder 6">
            <a:extLst>
              <a:ext uri="{FF2B5EF4-FFF2-40B4-BE49-F238E27FC236}">
                <a16:creationId xmlns:a16="http://schemas.microsoft.com/office/drawing/2014/main" id="{5983D755-475B-1A46-BC02-F25A7C395A53}"/>
              </a:ext>
            </a:extLst>
          </p:cNvPr>
          <p:cNvSpPr>
            <a:spLocks noGrp="1"/>
          </p:cNvSpPr>
          <p:nvPr>
            <p:ph type="pic" sz="quarter" idx="23" hasCustomPrompt="1"/>
          </p:nvPr>
        </p:nvSpPr>
        <p:spPr>
          <a:xfrm>
            <a:off x="665839" y="3591588"/>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5" name="Picture Placeholder 6">
            <a:extLst>
              <a:ext uri="{FF2B5EF4-FFF2-40B4-BE49-F238E27FC236}">
                <a16:creationId xmlns:a16="http://schemas.microsoft.com/office/drawing/2014/main" id="{8DCD6E0A-6F44-0443-919B-2091E0A9BD80}"/>
              </a:ext>
            </a:extLst>
          </p:cNvPr>
          <p:cNvSpPr>
            <a:spLocks noGrp="1"/>
          </p:cNvSpPr>
          <p:nvPr>
            <p:ph type="pic" sz="quarter" idx="24" hasCustomPrompt="1"/>
          </p:nvPr>
        </p:nvSpPr>
        <p:spPr>
          <a:xfrm>
            <a:off x="3666068" y="666544"/>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6" name="Picture Placeholder 6">
            <a:extLst>
              <a:ext uri="{FF2B5EF4-FFF2-40B4-BE49-F238E27FC236}">
                <a16:creationId xmlns:a16="http://schemas.microsoft.com/office/drawing/2014/main" id="{CB592A31-9297-F549-8F39-F93B944F988E}"/>
              </a:ext>
            </a:extLst>
          </p:cNvPr>
          <p:cNvSpPr>
            <a:spLocks noGrp="1"/>
          </p:cNvSpPr>
          <p:nvPr>
            <p:ph type="pic" sz="quarter" idx="25" hasCustomPrompt="1"/>
          </p:nvPr>
        </p:nvSpPr>
        <p:spPr>
          <a:xfrm>
            <a:off x="3666068" y="3612920"/>
            <a:ext cx="2585178" cy="2585178"/>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Right Triangle 7">
            <a:extLst>
              <a:ext uri="{FF2B5EF4-FFF2-40B4-BE49-F238E27FC236}">
                <a16:creationId xmlns:a16="http://schemas.microsoft.com/office/drawing/2014/main" id="{058A06F4-CF72-5895-AAC9-8587ECEB2B25}"/>
              </a:ext>
            </a:extLst>
          </p:cNvPr>
          <p:cNvSpPr/>
          <p:nvPr userDrawn="1"/>
        </p:nvSpPr>
        <p:spPr>
          <a:xfrm rot="16200000">
            <a:off x="3237943" y="2306562"/>
            <a:ext cx="6852742" cy="2239617"/>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430443"/>
      </p:ext>
    </p:extLst>
  </p:cSld>
  <p:clrMapOvr>
    <a:masterClrMapping/>
  </p:clrMapOvr>
  <p:extLst>
    <p:ext uri="{DCECCB84-F9BA-43D5-87BE-67443E8EF086}">
      <p15:sldGuideLst xmlns:p15="http://schemas.microsoft.com/office/powerpoint/2012/main">
        <p15:guide id="1" orient="horz" pos="414">
          <p15:clr>
            <a:srgbClr val="FBAE40"/>
          </p15:clr>
        </p15:guide>
        <p15:guide id="2" pos="551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 Numbers 1">
    <p:spTree>
      <p:nvGrpSpPr>
        <p:cNvPr id="1" name=""/>
        <p:cNvGrpSpPr/>
        <p:nvPr/>
      </p:nvGrpSpPr>
      <p:grpSpPr>
        <a:xfrm>
          <a:off x="0" y="0"/>
          <a:ext cx="0" cy="0"/>
          <a:chOff x="0" y="0"/>
          <a:chExt cx="0" cy="0"/>
        </a:xfrm>
      </p:grpSpPr>
      <p:sp>
        <p:nvSpPr>
          <p:cNvPr id="13" name="Rectangle 12"/>
          <p:cNvSpPr/>
          <p:nvPr userDrawn="1"/>
        </p:nvSpPr>
        <p:spPr>
          <a:xfrm>
            <a:off x="8382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14" name="Rectangle 13"/>
          <p:cNvSpPr/>
          <p:nvPr userDrawn="1"/>
        </p:nvSpPr>
        <p:spPr>
          <a:xfrm>
            <a:off x="4622802"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18" name="Rectangle 17"/>
          <p:cNvSpPr/>
          <p:nvPr userDrawn="1"/>
        </p:nvSpPr>
        <p:spPr>
          <a:xfrm>
            <a:off x="84074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cxnSp>
        <p:nvCxnSpPr>
          <p:cNvPr id="27" name="Straight Connector 26"/>
          <p:cNvCxnSpPr/>
          <p:nvPr userDrawn="1"/>
        </p:nvCxnSpPr>
        <p:spPr>
          <a:xfrm flipH="1">
            <a:off x="838201" y="834797"/>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867784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 Numbers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E7AEBD-2FEA-8E44-9495-B18CDBE70A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3755" y="6133907"/>
            <a:ext cx="803030" cy="433263"/>
          </a:xfrm>
          <a:prstGeom prst="rect">
            <a:avLst/>
          </a:prstGeom>
        </p:spPr>
      </p:pic>
      <p:sp>
        <p:nvSpPr>
          <p:cNvPr id="2" name="Rectangle 1">
            <a:extLst>
              <a:ext uri="{FF2B5EF4-FFF2-40B4-BE49-F238E27FC236}">
                <a16:creationId xmlns:a16="http://schemas.microsoft.com/office/drawing/2014/main" id="{5D8219A9-E9A4-3543-A6E5-452D15BA50A7}"/>
              </a:ext>
            </a:extLst>
          </p:cNvPr>
          <p:cNvSpPr/>
          <p:nvPr userDrawn="1"/>
        </p:nvSpPr>
        <p:spPr>
          <a:xfrm>
            <a:off x="5461000" y="0"/>
            <a:ext cx="6731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flipV="1">
            <a:off x="5461001" y="0"/>
            <a:ext cx="0" cy="6858000"/>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userDrawn="1"/>
        </p:nvCxnSpPr>
        <p:spPr>
          <a:xfrm flipV="1">
            <a:off x="8807924" y="0"/>
            <a:ext cx="0" cy="6858000"/>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userDrawn="1"/>
        </p:nvCxnSpPr>
        <p:spPr>
          <a:xfrm flipH="1" flipV="1">
            <a:off x="5461001" y="3403387"/>
            <a:ext cx="6731000" cy="51513"/>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06634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Quote 2">
    <p:spTree>
      <p:nvGrpSpPr>
        <p:cNvPr id="1" name=""/>
        <p:cNvGrpSpPr/>
        <p:nvPr/>
      </p:nvGrpSpPr>
      <p:grpSpPr>
        <a:xfrm>
          <a:off x="0" y="0"/>
          <a:ext cx="0" cy="0"/>
          <a:chOff x="0" y="0"/>
          <a:chExt cx="0" cy="0"/>
        </a:xfrm>
      </p:grpSpPr>
      <p:sp>
        <p:nvSpPr>
          <p:cNvPr id="11" name="Title 3"/>
          <p:cNvSpPr txBox="1">
            <a:spLocks/>
          </p:cNvSpPr>
          <p:nvPr userDrawn="1"/>
        </p:nvSpPr>
        <p:spPr>
          <a:xfrm>
            <a:off x="838201" y="2426677"/>
            <a:ext cx="10515600" cy="3203656"/>
          </a:xfrm>
          <a:prstGeom prst="rect">
            <a:avLst/>
          </a:prstGeom>
          <a:ln w="63500">
            <a:solidFill>
              <a:srgbClr val="672146"/>
            </a:solidFill>
            <a:miter lim="800000"/>
          </a:ln>
        </p:spPr>
        <p:txBody>
          <a:bodyPr lIns="1080000" tIns="90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endParaRPr lang="en-US" sz="3600" b="1" i="0">
              <a:solidFill>
                <a:schemeClr val="bg1"/>
              </a:solidFill>
              <a:highlight>
                <a:srgbClr val="672146"/>
              </a:highlight>
              <a:latin typeface="Mulish Black" pitchFamily="2" charset="77"/>
            </a:endParaRPr>
          </a:p>
        </p:txBody>
      </p:sp>
      <p:sp>
        <p:nvSpPr>
          <p:cNvPr id="18" name="Rectangle 17"/>
          <p:cNvSpPr/>
          <p:nvPr userDrawn="1"/>
        </p:nvSpPr>
        <p:spPr>
          <a:xfrm>
            <a:off x="5490259" y="322604"/>
            <a:ext cx="1211484" cy="2400657"/>
          </a:xfrm>
          <a:prstGeom prst="rect">
            <a:avLst/>
          </a:prstGeom>
        </p:spPr>
        <p:txBody>
          <a:bodyPr wrap="square">
            <a:noAutofit/>
          </a:bodyPr>
          <a:lstStyle/>
          <a:p>
            <a:pPr algn="ctr"/>
            <a:r>
              <a:rPr lang="en-US" sz="15001" b="1" i="0">
                <a:solidFill>
                  <a:srgbClr val="672146"/>
                </a:solidFill>
                <a:latin typeface="Mulish Black" pitchFamily="2" charset="77"/>
                <a:ea typeface="Muli Black" charset="0"/>
                <a:cs typeface="Muli Black" charset="0"/>
              </a:rPr>
              <a:t>“</a:t>
            </a:r>
            <a:endParaRPr lang="en-US" sz="15001" b="0" i="0">
              <a:solidFill>
                <a:srgbClr val="672146"/>
              </a:solidFill>
              <a:latin typeface="Mulish" pitchFamily="2" charset="77"/>
            </a:endParaRPr>
          </a:p>
        </p:txBody>
      </p:sp>
      <p:sp>
        <p:nvSpPr>
          <p:cNvPr id="9" name="Picture Placeholder 6"/>
          <p:cNvSpPr>
            <a:spLocks noGrp="1"/>
          </p:cNvSpPr>
          <p:nvPr>
            <p:ph type="pic" sz="quarter" idx="22" hasCustomPrompt="1"/>
          </p:nvPr>
        </p:nvSpPr>
        <p:spPr>
          <a:xfrm>
            <a:off x="5263159"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Picture Placeholder 6">
            <a:extLst>
              <a:ext uri="{FF2B5EF4-FFF2-40B4-BE49-F238E27FC236}">
                <a16:creationId xmlns:a16="http://schemas.microsoft.com/office/drawing/2014/main" id="{B6C024FA-C8F7-F849-9CA8-E0C99068CBF2}"/>
              </a:ext>
            </a:extLst>
          </p:cNvPr>
          <p:cNvSpPr>
            <a:spLocks noGrp="1"/>
          </p:cNvSpPr>
          <p:nvPr>
            <p:ph type="pic" sz="quarter" idx="23" hasCustomPrompt="1"/>
          </p:nvPr>
        </p:nvSpPr>
        <p:spPr>
          <a:xfrm>
            <a:off x="7379826"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2" name="Picture Placeholder 6">
            <a:extLst>
              <a:ext uri="{FF2B5EF4-FFF2-40B4-BE49-F238E27FC236}">
                <a16:creationId xmlns:a16="http://schemas.microsoft.com/office/drawing/2014/main" id="{949C9AAF-652C-B44F-AAF1-C4D36BCA09B7}"/>
              </a:ext>
            </a:extLst>
          </p:cNvPr>
          <p:cNvSpPr>
            <a:spLocks noGrp="1"/>
          </p:cNvSpPr>
          <p:nvPr>
            <p:ph type="pic" sz="quarter" idx="24" hasCustomPrompt="1"/>
          </p:nvPr>
        </p:nvSpPr>
        <p:spPr>
          <a:xfrm>
            <a:off x="3146493"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3056053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arge Quote 2">
    <p:spTree>
      <p:nvGrpSpPr>
        <p:cNvPr id="1" name=""/>
        <p:cNvGrpSpPr/>
        <p:nvPr/>
      </p:nvGrpSpPr>
      <p:grpSpPr>
        <a:xfrm>
          <a:off x="0" y="0"/>
          <a:ext cx="0" cy="0"/>
          <a:chOff x="0" y="0"/>
          <a:chExt cx="0" cy="0"/>
        </a:xfrm>
      </p:grpSpPr>
      <p:sp>
        <p:nvSpPr>
          <p:cNvPr id="11" name="Title 3"/>
          <p:cNvSpPr txBox="1">
            <a:spLocks/>
          </p:cNvSpPr>
          <p:nvPr userDrawn="1"/>
        </p:nvSpPr>
        <p:spPr>
          <a:xfrm>
            <a:off x="838201" y="2426677"/>
            <a:ext cx="10515600" cy="3203656"/>
          </a:xfrm>
          <a:prstGeom prst="rect">
            <a:avLst/>
          </a:prstGeom>
          <a:ln w="63500">
            <a:solidFill>
              <a:srgbClr val="AC145A"/>
            </a:solidFill>
            <a:miter lim="800000"/>
          </a:ln>
        </p:spPr>
        <p:txBody>
          <a:bodyPr lIns="1080000" tIns="90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endParaRPr lang="en-US" sz="3600" b="1" i="0">
              <a:solidFill>
                <a:schemeClr val="bg1"/>
              </a:solidFill>
              <a:highlight>
                <a:srgbClr val="672146"/>
              </a:highlight>
              <a:latin typeface="Mulish Black" pitchFamily="2" charset="77"/>
            </a:endParaRPr>
          </a:p>
        </p:txBody>
      </p:sp>
      <p:sp>
        <p:nvSpPr>
          <p:cNvPr id="18" name="Rectangle 17"/>
          <p:cNvSpPr/>
          <p:nvPr userDrawn="1"/>
        </p:nvSpPr>
        <p:spPr>
          <a:xfrm>
            <a:off x="5490259" y="322604"/>
            <a:ext cx="1211484" cy="2400657"/>
          </a:xfrm>
          <a:prstGeom prst="rect">
            <a:avLst/>
          </a:prstGeom>
        </p:spPr>
        <p:txBody>
          <a:bodyPr wrap="square">
            <a:noAutofit/>
          </a:bodyPr>
          <a:lstStyle/>
          <a:p>
            <a:pPr algn="ctr"/>
            <a:r>
              <a:rPr lang="en-US" sz="15001" b="1" i="0">
                <a:solidFill>
                  <a:srgbClr val="AC145A"/>
                </a:solidFill>
                <a:latin typeface="Mulish Black" pitchFamily="2" charset="77"/>
                <a:ea typeface="Muli Black" charset="0"/>
                <a:cs typeface="Muli Black" charset="0"/>
              </a:rPr>
              <a:t>“</a:t>
            </a:r>
            <a:endParaRPr lang="en-US" sz="15001" b="0" i="0">
              <a:solidFill>
                <a:srgbClr val="AC145A"/>
              </a:solidFill>
              <a:latin typeface="Mulish" pitchFamily="2" charset="77"/>
            </a:endParaRPr>
          </a:p>
        </p:txBody>
      </p:sp>
      <p:sp>
        <p:nvSpPr>
          <p:cNvPr id="9" name="Picture Placeholder 6"/>
          <p:cNvSpPr>
            <a:spLocks noGrp="1"/>
          </p:cNvSpPr>
          <p:nvPr>
            <p:ph type="pic" sz="quarter" idx="22" hasCustomPrompt="1"/>
          </p:nvPr>
        </p:nvSpPr>
        <p:spPr>
          <a:xfrm>
            <a:off x="5263159"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Picture Placeholder 6">
            <a:extLst>
              <a:ext uri="{FF2B5EF4-FFF2-40B4-BE49-F238E27FC236}">
                <a16:creationId xmlns:a16="http://schemas.microsoft.com/office/drawing/2014/main" id="{B6C024FA-C8F7-F849-9CA8-E0C99068CBF2}"/>
              </a:ext>
            </a:extLst>
          </p:cNvPr>
          <p:cNvSpPr>
            <a:spLocks noGrp="1"/>
          </p:cNvSpPr>
          <p:nvPr>
            <p:ph type="pic" sz="quarter" idx="23" hasCustomPrompt="1"/>
          </p:nvPr>
        </p:nvSpPr>
        <p:spPr>
          <a:xfrm>
            <a:off x="7379826"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2" name="Picture Placeholder 6">
            <a:extLst>
              <a:ext uri="{FF2B5EF4-FFF2-40B4-BE49-F238E27FC236}">
                <a16:creationId xmlns:a16="http://schemas.microsoft.com/office/drawing/2014/main" id="{949C9AAF-652C-B44F-AAF1-C4D36BCA09B7}"/>
              </a:ext>
            </a:extLst>
          </p:cNvPr>
          <p:cNvSpPr>
            <a:spLocks noGrp="1"/>
          </p:cNvSpPr>
          <p:nvPr>
            <p:ph type="pic" sz="quarter" idx="24" hasCustomPrompt="1"/>
          </p:nvPr>
        </p:nvSpPr>
        <p:spPr>
          <a:xfrm>
            <a:off x="3146493" y="1763318"/>
            <a:ext cx="1665682" cy="1665682"/>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1537536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4332908" y="4"/>
            <a:ext cx="7859092"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424613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5BAB-00AB-77F1-F2D4-389DA5A745C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F4F9448-F428-4EB3-99DA-D185A55C34BE}"/>
              </a:ext>
            </a:extLst>
          </p:cNvPr>
          <p:cNvSpPr txBox="1">
            <a:spLocks noGrp="1"/>
          </p:cNvSpPr>
          <p:nvPr>
            <p:ph type="dt" sz="half" idx="7"/>
          </p:nvPr>
        </p:nvSpPr>
        <p:spPr/>
        <p:txBody>
          <a:bodyPr/>
          <a:lstStyle>
            <a:lvl1pPr>
              <a:defRPr/>
            </a:lvl1pPr>
          </a:lstStyle>
          <a:p>
            <a:pPr lvl="0"/>
            <a:fld id="{F41F81E5-00A1-4F6C-A7A0-F164DF979520}" type="datetime1">
              <a:rPr lang="en-GB"/>
              <a:pPr lvl="0"/>
              <a:t>17/02/2025</a:t>
            </a:fld>
            <a:endParaRPr lang="en-GB"/>
          </a:p>
        </p:txBody>
      </p:sp>
      <p:sp>
        <p:nvSpPr>
          <p:cNvPr id="4" name="Footer Placeholder 3">
            <a:extLst>
              <a:ext uri="{FF2B5EF4-FFF2-40B4-BE49-F238E27FC236}">
                <a16:creationId xmlns:a16="http://schemas.microsoft.com/office/drawing/2014/main" id="{7B1B36D2-4803-D09F-463E-8FA029203E6B}"/>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7A595851-77F4-F76B-0BC1-19F4795C108E}"/>
              </a:ext>
            </a:extLst>
          </p:cNvPr>
          <p:cNvSpPr txBox="1">
            <a:spLocks noGrp="1"/>
          </p:cNvSpPr>
          <p:nvPr>
            <p:ph type="sldNum" sz="quarter" idx="8"/>
          </p:nvPr>
        </p:nvSpPr>
        <p:spPr/>
        <p:txBody>
          <a:bodyPr/>
          <a:lstStyle>
            <a:lvl1pPr>
              <a:defRPr/>
            </a:lvl1pPr>
          </a:lstStyle>
          <a:p>
            <a:pPr lvl="0"/>
            <a:fld id="{1D160DA8-4DE4-4FE4-9051-EFB3D1676897}" type="slidenum">
              <a:t>‹#›</a:t>
            </a:fld>
            <a:endParaRPr lang="en-GB"/>
          </a:p>
        </p:txBody>
      </p:sp>
    </p:spTree>
    <p:extLst>
      <p:ext uri="{BB962C8B-B14F-4D97-AF65-F5344CB8AC3E}">
        <p14:creationId xmlns:p14="http://schemas.microsoft.com/office/powerpoint/2010/main" val="843048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12192000" cy="6858000"/>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highlight>
                <a:srgbClr val="AC145A"/>
              </a:highlight>
              <a:latin typeface="Mulish" pitchFamily="2" charset="77"/>
            </a:endParaRPr>
          </a:p>
        </p:txBody>
      </p:sp>
      <p:sp>
        <p:nvSpPr>
          <p:cNvPr id="6" name="Right Triangle 5">
            <a:extLst>
              <a:ext uri="{FF2B5EF4-FFF2-40B4-BE49-F238E27FC236}">
                <a16:creationId xmlns:a16="http://schemas.microsoft.com/office/drawing/2014/main" id="{BBD5B770-0C51-79FE-529E-4604786AD767}"/>
              </a:ext>
            </a:extLst>
          </p:cNvPr>
          <p:cNvSpPr/>
          <p:nvPr userDrawn="1"/>
        </p:nvSpPr>
        <p:spPr>
          <a:xfrm rot="16200000">
            <a:off x="6519113" y="1185113"/>
            <a:ext cx="6855838" cy="4489937"/>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6"/>
          <p:cNvSpPr>
            <a:spLocks noGrp="1"/>
          </p:cNvSpPr>
          <p:nvPr>
            <p:ph type="pic" sz="quarter" idx="25" hasCustomPrompt="1"/>
          </p:nvPr>
        </p:nvSpPr>
        <p:spPr>
          <a:xfrm>
            <a:off x="6173401" y="838202"/>
            <a:ext cx="5180400"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pic>
        <p:nvPicPr>
          <p:cNvPr id="7" name="Picture 6">
            <a:extLst>
              <a:ext uri="{FF2B5EF4-FFF2-40B4-BE49-F238E27FC236}">
                <a16:creationId xmlns:a16="http://schemas.microsoft.com/office/drawing/2014/main" id="{69D4B7CE-9BFF-ECDF-9B7F-EE0EB1325386}"/>
              </a:ext>
            </a:extLst>
          </p:cNvPr>
          <p:cNvPicPr>
            <a:picLocks noChangeAspect="1"/>
          </p:cNvPicPr>
          <p:nvPr userDrawn="1"/>
        </p:nvPicPr>
        <p:blipFill>
          <a:blip r:embed="rId2"/>
          <a:stretch>
            <a:fillRect/>
          </a:stretch>
        </p:blipFill>
        <p:spPr>
          <a:xfrm>
            <a:off x="837134" y="318315"/>
            <a:ext cx="804676" cy="536450"/>
          </a:xfrm>
          <a:prstGeom prst="rect">
            <a:avLst/>
          </a:prstGeom>
        </p:spPr>
      </p:pic>
    </p:spTree>
    <p:extLst>
      <p:ext uri="{BB962C8B-B14F-4D97-AF65-F5344CB8AC3E}">
        <p14:creationId xmlns:p14="http://schemas.microsoft.com/office/powerpoint/2010/main" val="2126093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3AD990-E451-0745-A2D1-72F4B6D15003}"/>
              </a:ext>
            </a:extLst>
          </p:cNvPr>
          <p:cNvSpPr>
            <a:spLocks/>
          </p:cNvSpPr>
          <p:nvPr userDrawn="1"/>
        </p:nvSpPr>
        <p:spPr>
          <a:xfrm>
            <a:off x="7325875" y="0"/>
            <a:ext cx="4866125" cy="6858000"/>
          </a:xfrm>
          <a:prstGeom prst="rect">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highlight>
                <a:srgbClr val="AC145A"/>
              </a:highlight>
              <a:latin typeface="Mulish" pitchFamily="2" charset="77"/>
            </a:endParaRPr>
          </a:p>
        </p:txBody>
      </p:sp>
      <p:sp>
        <p:nvSpPr>
          <p:cNvPr id="6" name="Picture Placeholder 6">
            <a:extLst>
              <a:ext uri="{FF2B5EF4-FFF2-40B4-BE49-F238E27FC236}">
                <a16:creationId xmlns:a16="http://schemas.microsoft.com/office/drawing/2014/main" id="{BB877DDC-16AF-554F-ACE6-7CDF6D5CE2BC}"/>
              </a:ext>
            </a:extLst>
          </p:cNvPr>
          <p:cNvSpPr>
            <a:spLocks noGrp="1"/>
          </p:cNvSpPr>
          <p:nvPr>
            <p:ph type="pic" sz="quarter" idx="25" hasCustomPrompt="1"/>
          </p:nvPr>
        </p:nvSpPr>
        <p:spPr>
          <a:xfrm>
            <a:off x="805535" y="838202"/>
            <a:ext cx="5180400"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Right Triangle 7">
            <a:extLst>
              <a:ext uri="{FF2B5EF4-FFF2-40B4-BE49-F238E27FC236}">
                <a16:creationId xmlns:a16="http://schemas.microsoft.com/office/drawing/2014/main" id="{2878674F-C829-6679-BBD9-8781BB04F3BC}"/>
              </a:ext>
            </a:extLst>
          </p:cNvPr>
          <p:cNvSpPr/>
          <p:nvPr userDrawn="1"/>
        </p:nvSpPr>
        <p:spPr>
          <a:xfrm rot="16200000">
            <a:off x="2779695" y="2306562"/>
            <a:ext cx="6852742" cy="2239617"/>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C145A"/>
              </a:solidFill>
              <a:highlight>
                <a:srgbClr val="AC145A"/>
              </a:highlight>
            </a:endParaRPr>
          </a:p>
        </p:txBody>
      </p:sp>
    </p:spTree>
    <p:extLst>
      <p:ext uri="{BB962C8B-B14F-4D97-AF65-F5344CB8AC3E}">
        <p14:creationId xmlns:p14="http://schemas.microsoft.com/office/powerpoint/2010/main" val="2196757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7" name="Picture Placeholder 6"/>
          <p:cNvSpPr>
            <a:spLocks noGrp="1"/>
          </p:cNvSpPr>
          <p:nvPr>
            <p:ph type="pic" sz="quarter" idx="14" hasCustomPrompt="1"/>
          </p:nvPr>
        </p:nvSpPr>
        <p:spPr>
          <a:xfrm>
            <a:off x="1676399" y="838200"/>
            <a:ext cx="8839202" cy="393763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61502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7" name="Picture Placeholder 6"/>
          <p:cNvSpPr>
            <a:spLocks noGrp="1"/>
          </p:cNvSpPr>
          <p:nvPr>
            <p:ph type="pic" sz="quarter" idx="14" hasCustomPrompt="1"/>
          </p:nvPr>
        </p:nvSpPr>
        <p:spPr>
          <a:xfrm>
            <a:off x="1676399" y="838200"/>
            <a:ext cx="8839202" cy="393763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780595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096000" y="4"/>
            <a:ext cx="6096000"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3" name="Rectangle 12"/>
          <p:cNvSpPr>
            <a:spLocks/>
          </p:cNvSpPr>
          <p:nvPr userDrawn="1"/>
        </p:nvSpPr>
        <p:spPr>
          <a:xfrm>
            <a:off x="0" y="4"/>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712061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515100" y="421201"/>
            <a:ext cx="5255700" cy="6015600"/>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Picture Placeholder 6"/>
          <p:cNvSpPr>
            <a:spLocks noGrp="1"/>
          </p:cNvSpPr>
          <p:nvPr>
            <p:ph type="pic" sz="quarter" idx="15" hasCustomPrompt="1"/>
          </p:nvPr>
        </p:nvSpPr>
        <p:spPr>
          <a:xfrm>
            <a:off x="421200" y="421201"/>
            <a:ext cx="5255700" cy="6015600"/>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4218730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1"/>
            <a:ext cx="785909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Picture Placeholder 6"/>
          <p:cNvSpPr>
            <a:spLocks noGrp="1"/>
          </p:cNvSpPr>
          <p:nvPr>
            <p:ph type="pic" sz="quarter" idx="15" hasCustomPrompt="1"/>
          </p:nvPr>
        </p:nvSpPr>
        <p:spPr>
          <a:xfrm>
            <a:off x="0" y="3429001"/>
            <a:ext cx="785909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410540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Image Slide 3">
    <p:spTree>
      <p:nvGrpSpPr>
        <p:cNvPr id="1" name=""/>
        <p:cNvGrpSpPr/>
        <p:nvPr/>
      </p:nvGrpSpPr>
      <p:grpSpPr>
        <a:xfrm>
          <a:off x="0" y="0"/>
          <a:ext cx="0" cy="0"/>
          <a:chOff x="0" y="0"/>
          <a:chExt cx="0" cy="0"/>
        </a:xfrm>
      </p:grpSpPr>
      <p:sp>
        <p:nvSpPr>
          <p:cNvPr id="15" name="Rectangle 14"/>
          <p:cNvSpPr>
            <a:spLocks/>
          </p:cNvSpPr>
          <p:nvPr userDrawn="1"/>
        </p:nvSpPr>
        <p:spPr>
          <a:xfrm>
            <a:off x="0" y="-1"/>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7" name="Picture Placeholder 6"/>
          <p:cNvSpPr>
            <a:spLocks noGrp="1"/>
          </p:cNvSpPr>
          <p:nvPr>
            <p:ph type="pic" sz="quarter" idx="14" hasCustomPrompt="1"/>
          </p:nvPr>
        </p:nvSpPr>
        <p:spPr>
          <a:xfrm>
            <a:off x="838200" y="838198"/>
            <a:ext cx="441960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1" name="Picture Placeholder 6"/>
          <p:cNvSpPr>
            <a:spLocks noGrp="1"/>
          </p:cNvSpPr>
          <p:nvPr>
            <p:ph type="pic" sz="quarter" idx="15" hasCustomPrompt="1"/>
          </p:nvPr>
        </p:nvSpPr>
        <p:spPr>
          <a:xfrm>
            <a:off x="6934200" y="838198"/>
            <a:ext cx="441960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176540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351823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Image Slide 1">
    <p:spTree>
      <p:nvGrpSpPr>
        <p:cNvPr id="1" name=""/>
        <p:cNvGrpSpPr/>
        <p:nvPr/>
      </p:nvGrpSpPr>
      <p:grpSpPr>
        <a:xfrm>
          <a:off x="0" y="0"/>
          <a:ext cx="0" cy="0"/>
          <a:chOff x="0" y="0"/>
          <a:chExt cx="0" cy="0"/>
        </a:xfrm>
      </p:grpSpPr>
      <p:sp>
        <p:nvSpPr>
          <p:cNvPr id="10" name="Rectangle 9"/>
          <p:cNvSpPr/>
          <p:nvPr userDrawn="1"/>
        </p:nvSpPr>
        <p:spPr>
          <a:xfrm flipH="1">
            <a:off x="4270787" y="-1"/>
            <a:ext cx="7921214"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15" name="Picture Placeholder 6"/>
          <p:cNvSpPr>
            <a:spLocks noGrp="1" noChangeAspect="1"/>
          </p:cNvSpPr>
          <p:nvPr>
            <p:ph type="pic" sz="quarter" idx="16" hasCustomPrompt="1"/>
          </p:nvPr>
        </p:nvSpPr>
        <p:spPr>
          <a:xfrm>
            <a:off x="5039330" y="936889"/>
            <a:ext cx="2376000" cy="2376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Picture Placeholder 6"/>
          <p:cNvSpPr>
            <a:spLocks noGrp="1" noChangeAspect="1"/>
          </p:cNvSpPr>
          <p:nvPr>
            <p:ph type="pic" sz="quarter" idx="21" hasCustomPrompt="1"/>
          </p:nvPr>
        </p:nvSpPr>
        <p:spPr>
          <a:xfrm>
            <a:off x="5039330" y="3570651"/>
            <a:ext cx="2376000" cy="2376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Picture Placeholder 6"/>
          <p:cNvSpPr>
            <a:spLocks noGrp="1" noChangeAspect="1"/>
          </p:cNvSpPr>
          <p:nvPr>
            <p:ph type="pic" sz="quarter" idx="22" hasCustomPrompt="1"/>
          </p:nvPr>
        </p:nvSpPr>
        <p:spPr>
          <a:xfrm>
            <a:off x="7683100" y="936889"/>
            <a:ext cx="3670700" cy="500976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133612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5A292-3A0E-4A22-A8D9-B3556CF51488}"/>
              </a:ext>
            </a:extLst>
          </p:cNvPr>
          <p:cNvSpPr txBox="1">
            <a:spLocks noGrp="1"/>
          </p:cNvSpPr>
          <p:nvPr>
            <p:ph type="dt" sz="half" idx="7"/>
          </p:nvPr>
        </p:nvSpPr>
        <p:spPr/>
        <p:txBody>
          <a:bodyPr/>
          <a:lstStyle>
            <a:lvl1pPr>
              <a:defRPr/>
            </a:lvl1pPr>
          </a:lstStyle>
          <a:p>
            <a:pPr lvl="0"/>
            <a:fld id="{F4914CAF-04F3-4CAB-B397-1F192E865B15}" type="datetime1">
              <a:rPr lang="en-GB"/>
              <a:pPr lvl="0"/>
              <a:t>17/02/2025</a:t>
            </a:fld>
            <a:endParaRPr lang="en-GB"/>
          </a:p>
        </p:txBody>
      </p:sp>
      <p:sp>
        <p:nvSpPr>
          <p:cNvPr id="3" name="Footer Placeholder 2">
            <a:extLst>
              <a:ext uri="{FF2B5EF4-FFF2-40B4-BE49-F238E27FC236}">
                <a16:creationId xmlns:a16="http://schemas.microsoft.com/office/drawing/2014/main" id="{46995678-364C-1CCE-04F8-12B153222B22}"/>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7231BDA4-F1FE-6628-0A62-5D3EC94A0A70}"/>
              </a:ext>
            </a:extLst>
          </p:cNvPr>
          <p:cNvSpPr txBox="1">
            <a:spLocks noGrp="1"/>
          </p:cNvSpPr>
          <p:nvPr>
            <p:ph type="sldNum" sz="quarter" idx="8"/>
          </p:nvPr>
        </p:nvSpPr>
        <p:spPr/>
        <p:txBody>
          <a:bodyPr/>
          <a:lstStyle>
            <a:lvl1pPr>
              <a:defRPr/>
            </a:lvl1pPr>
          </a:lstStyle>
          <a:p>
            <a:pPr lvl="0"/>
            <a:fld id="{A93D6495-AC3E-4885-8F7B-3BBE0E65B9AB}" type="slidenum">
              <a:t>‹#›</a:t>
            </a:fld>
            <a:endParaRPr lang="en-GB"/>
          </a:p>
        </p:txBody>
      </p:sp>
    </p:spTree>
    <p:extLst>
      <p:ext uri="{BB962C8B-B14F-4D97-AF65-F5344CB8AC3E}">
        <p14:creationId xmlns:p14="http://schemas.microsoft.com/office/powerpoint/2010/main" val="20539513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Image Slide 3">
    <p:spTree>
      <p:nvGrpSpPr>
        <p:cNvPr id="1" name=""/>
        <p:cNvGrpSpPr/>
        <p:nvPr/>
      </p:nvGrpSpPr>
      <p:grpSpPr>
        <a:xfrm>
          <a:off x="0" y="0"/>
          <a:ext cx="0" cy="0"/>
          <a:chOff x="0" y="0"/>
          <a:chExt cx="0" cy="0"/>
        </a:xfrm>
      </p:grpSpPr>
      <p:sp>
        <p:nvSpPr>
          <p:cNvPr id="12" name="Rectangle 11"/>
          <p:cNvSpPr/>
          <p:nvPr userDrawn="1"/>
        </p:nvSpPr>
        <p:spPr>
          <a:xfrm>
            <a:off x="1" y="4396153"/>
            <a:ext cx="12191999" cy="2461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16" name="Picture Placeholder 6"/>
          <p:cNvSpPr>
            <a:spLocks noGrp="1"/>
          </p:cNvSpPr>
          <p:nvPr>
            <p:ph type="pic" sz="quarter" idx="17" hasCustomPrompt="1"/>
          </p:nvPr>
        </p:nvSpPr>
        <p:spPr>
          <a:xfrm>
            <a:off x="1"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8" name="Picture Placeholder 6"/>
          <p:cNvSpPr>
            <a:spLocks noGrp="1"/>
          </p:cNvSpPr>
          <p:nvPr>
            <p:ph type="pic" sz="quarter" idx="18" hasCustomPrompt="1"/>
          </p:nvPr>
        </p:nvSpPr>
        <p:spPr>
          <a:xfrm>
            <a:off x="4204400"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0" name="Picture Placeholder 6"/>
          <p:cNvSpPr>
            <a:spLocks noGrp="1"/>
          </p:cNvSpPr>
          <p:nvPr>
            <p:ph type="pic" sz="quarter" idx="19" hasCustomPrompt="1"/>
          </p:nvPr>
        </p:nvSpPr>
        <p:spPr>
          <a:xfrm>
            <a:off x="8408800"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06603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740581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672208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Image Slide 2">
    <p:spTree>
      <p:nvGrpSpPr>
        <p:cNvPr id="1" name=""/>
        <p:cNvGrpSpPr/>
        <p:nvPr/>
      </p:nvGrpSpPr>
      <p:grpSpPr>
        <a:xfrm>
          <a:off x="0" y="0"/>
          <a:ext cx="0" cy="0"/>
          <a:chOff x="0" y="0"/>
          <a:chExt cx="0" cy="0"/>
        </a:xfrm>
      </p:grpSpPr>
      <p:sp>
        <p:nvSpPr>
          <p:cNvPr id="28" name="Rectangle 27"/>
          <p:cNvSpPr/>
          <p:nvPr userDrawn="1"/>
        </p:nvSpPr>
        <p:spPr>
          <a:xfrm flipH="1">
            <a:off x="0" y="-1"/>
            <a:ext cx="12192000" cy="40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25" name="Picture Placeholder 6"/>
          <p:cNvSpPr>
            <a:spLocks noGrp="1"/>
          </p:cNvSpPr>
          <p:nvPr>
            <p:ph type="pic" sz="quarter" idx="24" hasCustomPrompt="1"/>
          </p:nvPr>
        </p:nvSpPr>
        <p:spPr>
          <a:xfrm>
            <a:off x="838203"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Picture Placeholder 6"/>
          <p:cNvSpPr>
            <a:spLocks noGrp="1"/>
          </p:cNvSpPr>
          <p:nvPr>
            <p:ph type="pic" sz="quarter" idx="25" hasCustomPrompt="1"/>
          </p:nvPr>
        </p:nvSpPr>
        <p:spPr>
          <a:xfrm>
            <a:off x="3514262"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Picture Placeholder 6"/>
          <p:cNvSpPr>
            <a:spLocks noGrp="1"/>
          </p:cNvSpPr>
          <p:nvPr>
            <p:ph type="pic" sz="quarter" idx="26" hasCustomPrompt="1"/>
          </p:nvPr>
        </p:nvSpPr>
        <p:spPr>
          <a:xfrm>
            <a:off x="6190321"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8" name="Picture Placeholder 6"/>
          <p:cNvSpPr>
            <a:spLocks noGrp="1"/>
          </p:cNvSpPr>
          <p:nvPr>
            <p:ph type="pic" sz="quarter" idx="27" hasCustomPrompt="1"/>
          </p:nvPr>
        </p:nvSpPr>
        <p:spPr>
          <a:xfrm>
            <a:off x="8866381"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398740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2452697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mage Slide 4">
    <p:spTree>
      <p:nvGrpSpPr>
        <p:cNvPr id="1" name=""/>
        <p:cNvGrpSpPr/>
        <p:nvPr/>
      </p:nvGrpSpPr>
      <p:grpSpPr>
        <a:xfrm>
          <a:off x="0" y="0"/>
          <a:ext cx="0" cy="0"/>
          <a:chOff x="0" y="0"/>
          <a:chExt cx="0" cy="0"/>
        </a:xfrm>
      </p:grpSpPr>
      <p:sp>
        <p:nvSpPr>
          <p:cNvPr id="31" name="Rectangle 30"/>
          <p:cNvSpPr/>
          <p:nvPr userDrawn="1"/>
        </p:nvSpPr>
        <p:spPr>
          <a:xfrm>
            <a:off x="421200" y="393398"/>
            <a:ext cx="11347776" cy="607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5" name="Picture Placeholder 6"/>
          <p:cNvSpPr>
            <a:spLocks noGrp="1"/>
          </p:cNvSpPr>
          <p:nvPr>
            <p:ph type="pic" sz="quarter" idx="17" hasCustomPrompt="1"/>
          </p:nvPr>
        </p:nvSpPr>
        <p:spPr>
          <a:xfrm>
            <a:off x="7789565" y="123159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9" name="Rectangle 8"/>
          <p:cNvSpPr>
            <a:spLocks/>
          </p:cNvSpPr>
          <p:nvPr userDrawn="1"/>
        </p:nvSpPr>
        <p:spPr>
          <a:xfrm>
            <a:off x="1259399" y="1231598"/>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25" name="Rectangle 24"/>
          <p:cNvSpPr>
            <a:spLocks/>
          </p:cNvSpPr>
          <p:nvPr userDrawn="1"/>
        </p:nvSpPr>
        <p:spPr>
          <a:xfrm>
            <a:off x="7789565" y="3488974"/>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29" name="Picture Placeholder 6"/>
          <p:cNvSpPr>
            <a:spLocks noGrp="1"/>
          </p:cNvSpPr>
          <p:nvPr>
            <p:ph type="pic" sz="quarter" idx="18" hasCustomPrompt="1"/>
          </p:nvPr>
        </p:nvSpPr>
        <p:spPr>
          <a:xfrm>
            <a:off x="1259399" y="350638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0" name="Picture Placeholder 6"/>
          <p:cNvSpPr>
            <a:spLocks noGrp="1"/>
          </p:cNvSpPr>
          <p:nvPr>
            <p:ph type="pic" sz="quarter" idx="19" hasCustomPrompt="1"/>
          </p:nvPr>
        </p:nvSpPr>
        <p:spPr>
          <a:xfrm>
            <a:off x="4525394" y="123159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2" name="Picture Placeholder 6"/>
          <p:cNvSpPr>
            <a:spLocks noGrp="1"/>
          </p:cNvSpPr>
          <p:nvPr>
            <p:ph type="pic" sz="quarter" idx="20" hasCustomPrompt="1"/>
          </p:nvPr>
        </p:nvSpPr>
        <p:spPr>
          <a:xfrm>
            <a:off x="4525394" y="350638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916728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Gallery 1">
    <p:spTree>
      <p:nvGrpSpPr>
        <p:cNvPr id="1" name=""/>
        <p:cNvGrpSpPr/>
        <p:nvPr/>
      </p:nvGrpSpPr>
      <p:grpSpPr>
        <a:xfrm>
          <a:off x="0" y="0"/>
          <a:ext cx="0" cy="0"/>
          <a:chOff x="0" y="0"/>
          <a:chExt cx="0" cy="0"/>
        </a:xfrm>
      </p:grpSpPr>
      <p:sp>
        <p:nvSpPr>
          <p:cNvPr id="24" name="Picture Placeholder 6"/>
          <p:cNvSpPr>
            <a:spLocks noGrp="1"/>
          </p:cNvSpPr>
          <p:nvPr>
            <p:ph type="pic" sz="quarter" idx="25" hasCustomPrompt="1"/>
          </p:nvPr>
        </p:nvSpPr>
        <p:spPr>
          <a:xfrm>
            <a:off x="838201" y="838199"/>
            <a:ext cx="2562577"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Picture Placeholder 6"/>
          <p:cNvSpPr>
            <a:spLocks noGrp="1"/>
          </p:cNvSpPr>
          <p:nvPr>
            <p:ph type="pic" sz="quarter" idx="27" hasCustomPrompt="1"/>
          </p:nvPr>
        </p:nvSpPr>
        <p:spPr>
          <a:xfrm>
            <a:off x="3520724" y="838203"/>
            <a:ext cx="2562577" cy="125306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9" name="Picture Placeholder 6"/>
          <p:cNvSpPr>
            <a:spLocks noGrp="1"/>
          </p:cNvSpPr>
          <p:nvPr>
            <p:ph type="pic" sz="quarter" idx="29" hasCustomPrompt="1"/>
          </p:nvPr>
        </p:nvSpPr>
        <p:spPr>
          <a:xfrm>
            <a:off x="6203247" y="838199"/>
            <a:ext cx="2562577"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2" name="Picture Placeholder 6"/>
          <p:cNvSpPr>
            <a:spLocks noGrp="1"/>
          </p:cNvSpPr>
          <p:nvPr>
            <p:ph type="pic" sz="quarter" idx="31" hasCustomPrompt="1"/>
          </p:nvPr>
        </p:nvSpPr>
        <p:spPr>
          <a:xfrm>
            <a:off x="10179760" y="838199"/>
            <a:ext cx="1174043"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3" name="Picture Placeholder 6"/>
          <p:cNvSpPr>
            <a:spLocks noGrp="1"/>
          </p:cNvSpPr>
          <p:nvPr>
            <p:ph type="pic" sz="quarter" idx="33" hasCustomPrompt="1"/>
          </p:nvPr>
        </p:nvSpPr>
        <p:spPr>
          <a:xfrm>
            <a:off x="8885770" y="838199"/>
            <a:ext cx="1174043"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2" name="Picture Placeholder 6"/>
          <p:cNvSpPr>
            <a:spLocks noGrp="1"/>
          </p:cNvSpPr>
          <p:nvPr>
            <p:ph type="pic" sz="quarter" idx="34" hasCustomPrompt="1"/>
          </p:nvPr>
        </p:nvSpPr>
        <p:spPr>
          <a:xfrm>
            <a:off x="838201" y="3475569"/>
            <a:ext cx="2562577" cy="254423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3" name="Picture Placeholder 6"/>
          <p:cNvSpPr>
            <a:spLocks noGrp="1"/>
          </p:cNvSpPr>
          <p:nvPr>
            <p:ph type="pic" sz="quarter" idx="35" hasCustomPrompt="1"/>
          </p:nvPr>
        </p:nvSpPr>
        <p:spPr>
          <a:xfrm>
            <a:off x="3520724" y="2211213"/>
            <a:ext cx="2562577" cy="380858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4" name="Picture Placeholder 6"/>
          <p:cNvSpPr>
            <a:spLocks noGrp="1"/>
          </p:cNvSpPr>
          <p:nvPr>
            <p:ph type="pic" sz="quarter" idx="36" hasCustomPrompt="1"/>
          </p:nvPr>
        </p:nvSpPr>
        <p:spPr>
          <a:xfrm>
            <a:off x="6203245" y="3475569"/>
            <a:ext cx="5150556" cy="254423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738514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Gallery 2">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32" name="Picture Placeholder 6"/>
          <p:cNvSpPr>
            <a:spLocks noGrp="1"/>
          </p:cNvSpPr>
          <p:nvPr>
            <p:ph type="pic" sz="quarter" idx="45" hasCustomPrompt="1"/>
          </p:nvPr>
        </p:nvSpPr>
        <p:spPr>
          <a:xfrm>
            <a:off x="7930201" y="2606404"/>
            <a:ext cx="3423600" cy="3413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Tree>
    <p:extLst>
      <p:ext uri="{BB962C8B-B14F-4D97-AF65-F5344CB8AC3E}">
        <p14:creationId xmlns:p14="http://schemas.microsoft.com/office/powerpoint/2010/main" val="239381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Gallery 3">
    <p:spTree>
      <p:nvGrpSpPr>
        <p:cNvPr id="1" name=""/>
        <p:cNvGrpSpPr/>
        <p:nvPr/>
      </p:nvGrpSpPr>
      <p:grpSpPr>
        <a:xfrm>
          <a:off x="0" y="0"/>
          <a:ext cx="0" cy="0"/>
          <a:chOff x="0" y="0"/>
          <a:chExt cx="0" cy="0"/>
        </a:xfrm>
      </p:grpSpPr>
      <p:sp>
        <p:nvSpPr>
          <p:cNvPr id="15" name="Picture Placeholder 6"/>
          <p:cNvSpPr>
            <a:spLocks noGrp="1"/>
          </p:cNvSpPr>
          <p:nvPr>
            <p:ph type="pic" sz="quarter" idx="35" hasCustomPrompt="1"/>
          </p:nvPr>
        </p:nvSpPr>
        <p:spPr>
          <a:xfrm>
            <a:off x="8791226" y="838199"/>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Picture Placeholder 6"/>
          <p:cNvSpPr>
            <a:spLocks noGrp="1"/>
          </p:cNvSpPr>
          <p:nvPr>
            <p:ph type="pic" sz="quarter" idx="36" hasCustomPrompt="1"/>
          </p:nvPr>
        </p:nvSpPr>
        <p:spPr>
          <a:xfrm>
            <a:off x="8791226" y="3488973"/>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8" name="Picture Placeholder 6"/>
          <p:cNvSpPr>
            <a:spLocks noGrp="1"/>
          </p:cNvSpPr>
          <p:nvPr>
            <p:ph type="pic" sz="quarter" idx="37" hasCustomPrompt="1"/>
          </p:nvPr>
        </p:nvSpPr>
        <p:spPr>
          <a:xfrm>
            <a:off x="6108703" y="838199"/>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9" name="Picture Placeholder 6"/>
          <p:cNvSpPr>
            <a:spLocks noGrp="1"/>
          </p:cNvSpPr>
          <p:nvPr>
            <p:ph type="pic" sz="quarter" idx="38" hasCustomPrompt="1"/>
          </p:nvPr>
        </p:nvSpPr>
        <p:spPr>
          <a:xfrm>
            <a:off x="6108703" y="3488973"/>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3" name="Picture Placeholder 6"/>
          <p:cNvSpPr>
            <a:spLocks noGrp="1"/>
          </p:cNvSpPr>
          <p:nvPr>
            <p:ph type="pic" sz="quarter" idx="41" hasCustomPrompt="1"/>
          </p:nvPr>
        </p:nvSpPr>
        <p:spPr>
          <a:xfrm>
            <a:off x="838199" y="838199"/>
            <a:ext cx="5150555"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5" name="Rectangle 24"/>
          <p:cNvSpPr/>
          <p:nvPr userDrawn="1"/>
        </p:nvSpPr>
        <p:spPr>
          <a:xfrm>
            <a:off x="838199" y="3488973"/>
            <a:ext cx="5150555" cy="253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Tree>
    <p:extLst>
      <p:ext uri="{BB962C8B-B14F-4D97-AF65-F5344CB8AC3E}">
        <p14:creationId xmlns:p14="http://schemas.microsoft.com/office/powerpoint/2010/main" val="3649435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Gallery 4">
    <p:spTree>
      <p:nvGrpSpPr>
        <p:cNvPr id="1" name=""/>
        <p:cNvGrpSpPr/>
        <p:nvPr/>
      </p:nvGrpSpPr>
      <p:grpSpPr>
        <a:xfrm>
          <a:off x="0" y="0"/>
          <a:ext cx="0" cy="0"/>
          <a:chOff x="0" y="0"/>
          <a:chExt cx="0" cy="0"/>
        </a:xfrm>
      </p:grpSpPr>
      <p:sp>
        <p:nvSpPr>
          <p:cNvPr id="34" name="Rectangle 33"/>
          <p:cNvSpPr/>
          <p:nvPr userDrawn="1"/>
        </p:nvSpPr>
        <p:spPr>
          <a:xfrm flipH="1">
            <a:off x="838201" y="4"/>
            <a:ext cx="10515600" cy="6019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2" name="Frame 1"/>
          <p:cNvSpPr/>
          <p:nvPr userDrawn="1"/>
        </p:nvSpPr>
        <p:spPr>
          <a:xfrm>
            <a:off x="3567289" y="1422761"/>
            <a:ext cx="5057424" cy="3174278"/>
          </a:xfrm>
          <a:prstGeom prst="fram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solidFill>
                <a:schemeClr val="tx1"/>
              </a:solidFill>
              <a:latin typeface="Mulish" pitchFamily="2" charset="77"/>
            </a:endParaRPr>
          </a:p>
        </p:txBody>
      </p:sp>
      <p:sp>
        <p:nvSpPr>
          <p:cNvPr id="32" name="Picture Placeholder 6"/>
          <p:cNvSpPr>
            <a:spLocks noGrp="1"/>
          </p:cNvSpPr>
          <p:nvPr>
            <p:ph type="pic" sz="quarter" idx="45" hasCustomPrompt="1"/>
          </p:nvPr>
        </p:nvSpPr>
        <p:spPr>
          <a:xfrm>
            <a:off x="6306602" y="3220504"/>
            <a:ext cx="4208999"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2" name="Picture Placeholder 6"/>
          <p:cNvSpPr>
            <a:spLocks noGrp="1"/>
          </p:cNvSpPr>
          <p:nvPr>
            <p:ph type="pic" sz="quarter" idx="46" hasCustomPrompt="1"/>
          </p:nvPr>
        </p:nvSpPr>
        <p:spPr>
          <a:xfrm>
            <a:off x="1676399" y="3220500"/>
            <a:ext cx="4209003" cy="19611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8" name="Picture Placeholder 6"/>
          <p:cNvSpPr>
            <a:spLocks noGrp="1"/>
          </p:cNvSpPr>
          <p:nvPr>
            <p:ph type="pic" sz="quarter" idx="47" hasCustomPrompt="1"/>
          </p:nvPr>
        </p:nvSpPr>
        <p:spPr>
          <a:xfrm>
            <a:off x="6306602" y="838200"/>
            <a:ext cx="4208999"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9" name="Picture Placeholder 6"/>
          <p:cNvSpPr>
            <a:spLocks noGrp="1"/>
          </p:cNvSpPr>
          <p:nvPr>
            <p:ph type="pic" sz="quarter" idx="48" hasCustomPrompt="1"/>
          </p:nvPr>
        </p:nvSpPr>
        <p:spPr>
          <a:xfrm>
            <a:off x="1676399" y="838200"/>
            <a:ext cx="4209003"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1" name="Footer Placeholder 2"/>
          <p:cNvSpPr>
            <a:spLocks noGrp="1"/>
          </p:cNvSpPr>
          <p:nvPr>
            <p:ph type="ftr" sz="quarter" idx="49"/>
          </p:nvPr>
        </p:nvSpPr>
        <p:spPr>
          <a:xfrm>
            <a:off x="1676398" y="5487158"/>
            <a:ext cx="8839201" cy="231060"/>
          </a:xfrm>
        </p:spPr>
        <p:txBody>
          <a:bodyPr lIns="90000"/>
          <a:lstStyle>
            <a:lvl1pPr algn="ctr">
              <a:defRPr/>
            </a:lvl1pPr>
          </a:lstStyle>
          <a:p>
            <a:endParaRPr lang="en-US"/>
          </a:p>
        </p:txBody>
      </p:sp>
    </p:spTree>
    <p:extLst>
      <p:ext uri="{BB962C8B-B14F-4D97-AF65-F5344CB8AC3E}">
        <p14:creationId xmlns:p14="http://schemas.microsoft.com/office/powerpoint/2010/main" val="4150254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34BF-D65C-5F02-BB93-F3260264705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8B92E0F-3785-61F8-2E54-642D57F95B8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4572AD-B87D-4791-5FB0-44B5355418B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13244F-0CC1-2BC3-5E8E-F7429E83607A}"/>
              </a:ext>
            </a:extLst>
          </p:cNvPr>
          <p:cNvSpPr txBox="1">
            <a:spLocks noGrp="1"/>
          </p:cNvSpPr>
          <p:nvPr>
            <p:ph type="dt" sz="half" idx="7"/>
          </p:nvPr>
        </p:nvSpPr>
        <p:spPr/>
        <p:txBody>
          <a:bodyPr/>
          <a:lstStyle>
            <a:lvl1pPr>
              <a:defRPr/>
            </a:lvl1pPr>
          </a:lstStyle>
          <a:p>
            <a:pPr lvl="0"/>
            <a:fld id="{27412954-0F5F-4592-869B-08786846F25B}" type="datetime1">
              <a:rPr lang="en-GB"/>
              <a:pPr lvl="0"/>
              <a:t>17/02/2025</a:t>
            </a:fld>
            <a:endParaRPr lang="en-GB"/>
          </a:p>
        </p:txBody>
      </p:sp>
      <p:sp>
        <p:nvSpPr>
          <p:cNvPr id="6" name="Footer Placeholder 5">
            <a:extLst>
              <a:ext uri="{FF2B5EF4-FFF2-40B4-BE49-F238E27FC236}">
                <a16:creationId xmlns:a16="http://schemas.microsoft.com/office/drawing/2014/main" id="{33E16D02-36B5-1270-B417-32DC39CE871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4CE2503-4363-4A88-2FC9-B5778D471F31}"/>
              </a:ext>
            </a:extLst>
          </p:cNvPr>
          <p:cNvSpPr txBox="1">
            <a:spLocks noGrp="1"/>
          </p:cNvSpPr>
          <p:nvPr>
            <p:ph type="sldNum" sz="quarter" idx="8"/>
          </p:nvPr>
        </p:nvSpPr>
        <p:spPr/>
        <p:txBody>
          <a:bodyPr/>
          <a:lstStyle>
            <a:lvl1pPr>
              <a:defRPr/>
            </a:lvl1pPr>
          </a:lstStyle>
          <a:p>
            <a:pPr lvl="0"/>
            <a:fld id="{E376A0B5-FE51-431D-B552-BE20DE6C2B48}" type="slidenum">
              <a:t>‹#›</a:t>
            </a:fld>
            <a:endParaRPr lang="en-GB"/>
          </a:p>
        </p:txBody>
      </p:sp>
    </p:spTree>
    <p:extLst>
      <p:ext uri="{BB962C8B-B14F-4D97-AF65-F5344CB8AC3E}">
        <p14:creationId xmlns:p14="http://schemas.microsoft.com/office/powerpoint/2010/main" val="2638916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24" name="Picture Placeholder 6"/>
          <p:cNvSpPr>
            <a:spLocks noGrp="1"/>
          </p:cNvSpPr>
          <p:nvPr>
            <p:ph type="pic" sz="quarter" idx="25" hasCustomPrompt="1"/>
          </p:nvPr>
        </p:nvSpPr>
        <p:spPr>
          <a:xfrm>
            <a:off x="0" y="4"/>
            <a:ext cx="1980000" cy="238798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4" name="Rectangle 13"/>
          <p:cNvSpPr/>
          <p:nvPr userDrawn="1"/>
        </p:nvSpPr>
        <p:spPr>
          <a:xfrm flipH="1">
            <a:off x="2042400" y="-1"/>
            <a:ext cx="40224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36" name="Rectangle 35"/>
          <p:cNvSpPr/>
          <p:nvPr userDrawn="1"/>
        </p:nvSpPr>
        <p:spPr>
          <a:xfrm flipH="1">
            <a:off x="10212000" y="4"/>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Tree>
    <p:extLst>
      <p:ext uri="{BB962C8B-B14F-4D97-AF65-F5344CB8AC3E}">
        <p14:creationId xmlns:p14="http://schemas.microsoft.com/office/powerpoint/2010/main" val="3951933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2" name="Rectangle 11"/>
          <p:cNvSpPr/>
          <p:nvPr userDrawn="1"/>
        </p:nvSpPr>
        <p:spPr>
          <a:xfrm flipH="1">
            <a:off x="5443504" y="-1"/>
            <a:ext cx="39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Mulish" pitchFamily="2" charset="77"/>
            </a:endParaRPr>
          </a:p>
        </p:txBody>
      </p:sp>
      <p:sp>
        <p:nvSpPr>
          <p:cNvPr id="30" name="Picture Placeholder 6"/>
          <p:cNvSpPr>
            <a:spLocks noGrp="1"/>
          </p:cNvSpPr>
          <p:nvPr>
            <p:ph type="pic" sz="quarter" idx="19" hasCustomPrompt="1"/>
          </p:nvPr>
        </p:nvSpPr>
        <p:spPr>
          <a:xfrm>
            <a:off x="4332905" y="-2"/>
            <a:ext cx="2880000" cy="148889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1" name="Picture Placeholder 6"/>
          <p:cNvSpPr>
            <a:spLocks noGrp="1"/>
          </p:cNvSpPr>
          <p:nvPr>
            <p:ph type="pic" sz="quarter" idx="20" hasCustomPrompt="1"/>
          </p:nvPr>
        </p:nvSpPr>
        <p:spPr>
          <a:xfrm>
            <a:off x="4332905" y="4856400"/>
            <a:ext cx="2880000" cy="20016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2" name="Picture Placeholder 6"/>
          <p:cNvSpPr>
            <a:spLocks noGrp="1"/>
          </p:cNvSpPr>
          <p:nvPr>
            <p:ph type="pic" sz="quarter" idx="21" hasCustomPrompt="1"/>
          </p:nvPr>
        </p:nvSpPr>
        <p:spPr>
          <a:xfrm>
            <a:off x="4332905" y="1921958"/>
            <a:ext cx="2880000" cy="250138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3" name="Picture Placeholder 6"/>
          <p:cNvSpPr>
            <a:spLocks noGrp="1"/>
          </p:cNvSpPr>
          <p:nvPr>
            <p:ph type="pic" sz="quarter" idx="22" hasCustomPrompt="1"/>
          </p:nvPr>
        </p:nvSpPr>
        <p:spPr>
          <a:xfrm>
            <a:off x="7634105" y="-2"/>
            <a:ext cx="2880000" cy="250138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4" name="Picture Placeholder 6"/>
          <p:cNvSpPr>
            <a:spLocks noGrp="1"/>
          </p:cNvSpPr>
          <p:nvPr>
            <p:ph type="pic" sz="quarter" idx="23" hasCustomPrompt="1"/>
          </p:nvPr>
        </p:nvSpPr>
        <p:spPr>
          <a:xfrm>
            <a:off x="7634105" y="5361732"/>
            <a:ext cx="2880000" cy="148889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5" name="Picture Placeholder 6"/>
          <p:cNvSpPr>
            <a:spLocks noGrp="1"/>
          </p:cNvSpPr>
          <p:nvPr>
            <p:ph type="pic" sz="quarter" idx="24" hasCustomPrompt="1"/>
          </p:nvPr>
        </p:nvSpPr>
        <p:spPr>
          <a:xfrm>
            <a:off x="7634105" y="2930757"/>
            <a:ext cx="2880000" cy="20016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91436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32" name="Picture Placeholder 6"/>
          <p:cNvSpPr>
            <a:spLocks noGrp="1"/>
          </p:cNvSpPr>
          <p:nvPr>
            <p:ph type="pic" sz="quarter" idx="21" hasCustomPrompt="1"/>
          </p:nvPr>
        </p:nvSpPr>
        <p:spPr>
          <a:xfrm>
            <a:off x="5266118" y="-2"/>
            <a:ext cx="2983870" cy="473387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31" name="Picture Placeholder 6"/>
          <p:cNvSpPr>
            <a:spLocks noGrp="1"/>
          </p:cNvSpPr>
          <p:nvPr>
            <p:ph type="pic" sz="quarter" idx="22" hasCustomPrompt="1"/>
          </p:nvPr>
        </p:nvSpPr>
        <p:spPr>
          <a:xfrm>
            <a:off x="8369932" y="2124125"/>
            <a:ext cx="2983870" cy="473387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Tree>
    <p:extLst>
      <p:ext uri="{BB962C8B-B14F-4D97-AF65-F5344CB8AC3E}">
        <p14:creationId xmlns:p14="http://schemas.microsoft.com/office/powerpoint/2010/main" val="3435904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Detail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2" y="0"/>
            <a:ext cx="3676651" cy="612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2" name="Picture Placeholder 6"/>
          <p:cNvSpPr>
            <a:spLocks noGrp="1"/>
          </p:cNvSpPr>
          <p:nvPr>
            <p:ph type="pic" sz="quarter" idx="15" hasCustomPrompt="1"/>
          </p:nvPr>
        </p:nvSpPr>
        <p:spPr>
          <a:xfrm>
            <a:off x="3676651" y="0"/>
            <a:ext cx="3060000" cy="306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a:t>
            </a:r>
            <a:br>
              <a:rPr lang="en-US"/>
            </a:br>
            <a:r>
              <a:rPr lang="en-US"/>
              <a:t>or click to add</a:t>
            </a:r>
          </a:p>
        </p:txBody>
      </p:sp>
      <p:sp>
        <p:nvSpPr>
          <p:cNvPr id="23" name="Picture Placeholder 6"/>
          <p:cNvSpPr>
            <a:spLocks noGrp="1"/>
          </p:cNvSpPr>
          <p:nvPr>
            <p:ph type="pic" sz="quarter" idx="16" hasCustomPrompt="1"/>
          </p:nvPr>
        </p:nvSpPr>
        <p:spPr>
          <a:xfrm>
            <a:off x="3676651" y="3060000"/>
            <a:ext cx="3060000" cy="306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a:t>
            </a:r>
            <a:br>
              <a:rPr lang="en-US"/>
            </a:br>
            <a:r>
              <a:rPr lang="en-US"/>
              <a:t>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213198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ject Detail 2">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581650" y="0"/>
            <a:ext cx="3304800"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8" name="Picture Placeholder 6"/>
          <p:cNvSpPr>
            <a:spLocks noGrp="1"/>
          </p:cNvSpPr>
          <p:nvPr>
            <p:ph type="pic" sz="quarter" idx="15" hasCustomPrompt="1"/>
          </p:nvPr>
        </p:nvSpPr>
        <p:spPr>
          <a:xfrm>
            <a:off x="8887200" y="0"/>
            <a:ext cx="3304800"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841060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ject Detail 3">
    <p:spTree>
      <p:nvGrpSpPr>
        <p:cNvPr id="1" name=""/>
        <p:cNvGrpSpPr/>
        <p:nvPr/>
      </p:nvGrpSpPr>
      <p:grpSpPr>
        <a:xfrm>
          <a:off x="0" y="0"/>
          <a:ext cx="0" cy="0"/>
          <a:chOff x="0" y="0"/>
          <a:chExt cx="0" cy="0"/>
        </a:xfrm>
      </p:grpSpPr>
      <p:sp>
        <p:nvSpPr>
          <p:cNvPr id="17" name="Rectangle 16"/>
          <p:cNvSpPr/>
          <p:nvPr userDrawn="1"/>
        </p:nvSpPr>
        <p:spPr>
          <a:xfrm>
            <a:off x="3" y="5137462"/>
            <a:ext cx="12191999" cy="172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15" name="Picture Placeholder 6"/>
          <p:cNvSpPr>
            <a:spLocks noGrp="1"/>
          </p:cNvSpPr>
          <p:nvPr>
            <p:ph type="pic" sz="quarter" idx="14" hasCustomPrompt="1"/>
          </p:nvPr>
        </p:nvSpPr>
        <p:spPr>
          <a:xfrm>
            <a:off x="838201" y="789516"/>
            <a:ext cx="3712681" cy="527896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0" name="Picture Placeholder 6"/>
          <p:cNvSpPr>
            <a:spLocks noGrp="1"/>
          </p:cNvSpPr>
          <p:nvPr>
            <p:ph type="pic" sz="quarter" idx="15" hasCustomPrompt="1"/>
          </p:nvPr>
        </p:nvSpPr>
        <p:spPr>
          <a:xfrm>
            <a:off x="4972082"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5" name="Picture Placeholder 6"/>
          <p:cNvSpPr>
            <a:spLocks noGrp="1"/>
          </p:cNvSpPr>
          <p:nvPr>
            <p:ph type="pic" sz="quarter" idx="16" hasCustomPrompt="1"/>
          </p:nvPr>
        </p:nvSpPr>
        <p:spPr>
          <a:xfrm>
            <a:off x="7239721"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7" name="Picture Placeholder 6"/>
          <p:cNvSpPr>
            <a:spLocks noGrp="1"/>
          </p:cNvSpPr>
          <p:nvPr>
            <p:ph type="pic" sz="quarter" idx="17" hasCustomPrompt="1"/>
          </p:nvPr>
        </p:nvSpPr>
        <p:spPr>
          <a:xfrm>
            <a:off x="9507362"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796088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ject Detail 4">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408818" y="1"/>
            <a:ext cx="3304800" cy="434765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6" name="Picture Placeholder 6"/>
          <p:cNvSpPr>
            <a:spLocks noGrp="1"/>
          </p:cNvSpPr>
          <p:nvPr>
            <p:ph type="pic" sz="quarter" idx="15" hasCustomPrompt="1"/>
          </p:nvPr>
        </p:nvSpPr>
        <p:spPr>
          <a:xfrm>
            <a:off x="8887200" y="2510344"/>
            <a:ext cx="3304800" cy="434765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0" name="Picture Placeholder 6"/>
          <p:cNvSpPr>
            <a:spLocks noGrp="1"/>
          </p:cNvSpPr>
          <p:nvPr>
            <p:ph type="pic" sz="quarter" idx="16" hasCustomPrompt="1"/>
          </p:nvPr>
        </p:nvSpPr>
        <p:spPr>
          <a:xfrm>
            <a:off x="5408818" y="4519615"/>
            <a:ext cx="3304800" cy="233838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21" name="Picture Placeholder 6"/>
          <p:cNvSpPr>
            <a:spLocks noGrp="1"/>
          </p:cNvSpPr>
          <p:nvPr>
            <p:ph type="pic" sz="quarter" idx="17" hasCustomPrompt="1"/>
          </p:nvPr>
        </p:nvSpPr>
        <p:spPr>
          <a:xfrm>
            <a:off x="8887200" y="4"/>
            <a:ext cx="3304800" cy="233838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919452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rvices Pric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5E9D68-D982-F845-A81B-9DE4B6922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0"/>
            <a:ext cx="803030" cy="433263"/>
          </a:xfrm>
          <a:prstGeom prst="rect">
            <a:avLst/>
          </a:prstGeom>
        </p:spPr>
      </p:pic>
    </p:spTree>
    <p:extLst>
      <p:ext uri="{BB962C8B-B14F-4D97-AF65-F5344CB8AC3E}">
        <p14:creationId xmlns:p14="http://schemas.microsoft.com/office/powerpoint/2010/main" val="83347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rvices Price 2">
    <p:spTree>
      <p:nvGrpSpPr>
        <p:cNvPr id="1" name=""/>
        <p:cNvGrpSpPr/>
        <p:nvPr/>
      </p:nvGrpSpPr>
      <p:grpSpPr>
        <a:xfrm>
          <a:off x="0" y="0"/>
          <a:ext cx="0" cy="0"/>
          <a:chOff x="0" y="0"/>
          <a:chExt cx="0" cy="0"/>
        </a:xfrm>
      </p:grpSpPr>
      <p:sp>
        <p:nvSpPr>
          <p:cNvPr id="2" name="Rectangle 1"/>
          <p:cNvSpPr/>
          <p:nvPr userDrawn="1"/>
        </p:nvSpPr>
        <p:spPr>
          <a:xfrm>
            <a:off x="8381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3" name="Rectangle 52"/>
          <p:cNvSpPr/>
          <p:nvPr userDrawn="1"/>
        </p:nvSpPr>
        <p:spPr>
          <a:xfrm>
            <a:off x="90137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4" name="Rectangle 53"/>
          <p:cNvSpPr/>
          <p:nvPr userDrawn="1"/>
        </p:nvSpPr>
        <p:spPr>
          <a:xfrm>
            <a:off x="35633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5" name="Rectangle 54"/>
          <p:cNvSpPr/>
          <p:nvPr userDrawn="1"/>
        </p:nvSpPr>
        <p:spPr>
          <a:xfrm>
            <a:off x="6288599" y="2445890"/>
            <a:ext cx="2340000" cy="3319554"/>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331544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pic>
        <p:nvPicPr>
          <p:cNvPr id="4" name="Picture 3">
            <a:extLst>
              <a:ext uri="{FF2B5EF4-FFF2-40B4-BE49-F238E27FC236}">
                <a16:creationId xmlns:a16="http://schemas.microsoft.com/office/drawing/2014/main" id="{1309FEA0-0119-3245-A6E6-3617C9D14A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2"/>
            <a:ext cx="803030" cy="433263"/>
          </a:xfrm>
          <a:prstGeom prst="rect">
            <a:avLst/>
          </a:prstGeom>
        </p:spPr>
      </p:pic>
      <p:cxnSp>
        <p:nvCxnSpPr>
          <p:cNvPr id="10" name="Straight Connector 9">
            <a:extLst>
              <a:ext uri="{FF2B5EF4-FFF2-40B4-BE49-F238E27FC236}">
                <a16:creationId xmlns:a16="http://schemas.microsoft.com/office/drawing/2014/main" id="{61C80221-63C1-FA40-9B4C-DF1A1E1429F9}"/>
              </a:ext>
            </a:extLst>
          </p:cNvPr>
          <p:cNvCxnSpPr>
            <a:cxnSpLocks/>
          </p:cNvCxnSpPr>
          <p:nvPr userDrawn="1"/>
        </p:nvCxnSpPr>
        <p:spPr>
          <a:xfrm>
            <a:off x="6096000" y="2581835"/>
            <a:ext cx="0" cy="4276165"/>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15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664C-FBAE-D1EB-2DD1-9D903EE3CFC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D7E82B4-19A2-18D5-9B8C-7ADF2A528AA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D44AED37-5B9F-4F2D-87EC-F1FBBCDFBA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7118557-CDAB-1A10-E4C2-B33EAA3F94FD}"/>
              </a:ext>
            </a:extLst>
          </p:cNvPr>
          <p:cNvSpPr txBox="1">
            <a:spLocks noGrp="1"/>
          </p:cNvSpPr>
          <p:nvPr>
            <p:ph type="dt" sz="half" idx="7"/>
          </p:nvPr>
        </p:nvSpPr>
        <p:spPr/>
        <p:txBody>
          <a:bodyPr/>
          <a:lstStyle>
            <a:lvl1pPr>
              <a:defRPr/>
            </a:lvl1pPr>
          </a:lstStyle>
          <a:p>
            <a:pPr lvl="0"/>
            <a:fld id="{DFA883BE-18EF-4EF5-AE83-5322C5154CFD}" type="datetime1">
              <a:rPr lang="en-GB"/>
              <a:pPr lvl="0"/>
              <a:t>17/02/2025</a:t>
            </a:fld>
            <a:endParaRPr lang="en-GB"/>
          </a:p>
        </p:txBody>
      </p:sp>
      <p:sp>
        <p:nvSpPr>
          <p:cNvPr id="6" name="Footer Placeholder 5">
            <a:extLst>
              <a:ext uri="{FF2B5EF4-FFF2-40B4-BE49-F238E27FC236}">
                <a16:creationId xmlns:a16="http://schemas.microsoft.com/office/drawing/2014/main" id="{DEA1B5B4-5466-5815-D05A-06E80472332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EF2BBB0-BD8F-B439-07A6-FEB5B6787CB1}"/>
              </a:ext>
            </a:extLst>
          </p:cNvPr>
          <p:cNvSpPr txBox="1">
            <a:spLocks noGrp="1"/>
          </p:cNvSpPr>
          <p:nvPr>
            <p:ph type="sldNum" sz="quarter" idx="8"/>
          </p:nvPr>
        </p:nvSpPr>
        <p:spPr/>
        <p:txBody>
          <a:bodyPr/>
          <a:lstStyle>
            <a:lvl1pPr>
              <a:defRPr/>
            </a:lvl1pPr>
          </a:lstStyle>
          <a:p>
            <a:pPr lvl="0"/>
            <a:fld id="{C8E969ED-0247-475B-8F4B-24F60DD337A2}" type="slidenum">
              <a:t>‹#›</a:t>
            </a:fld>
            <a:endParaRPr lang="en-GB"/>
          </a:p>
        </p:txBody>
      </p:sp>
    </p:spTree>
    <p:extLst>
      <p:ext uri="{BB962C8B-B14F-4D97-AF65-F5344CB8AC3E}">
        <p14:creationId xmlns:p14="http://schemas.microsoft.com/office/powerpoint/2010/main" val="13761974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6857996"/>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pic>
        <p:nvPicPr>
          <p:cNvPr id="5" name="Picture 4">
            <a:extLst>
              <a:ext uri="{FF2B5EF4-FFF2-40B4-BE49-F238E27FC236}">
                <a16:creationId xmlns:a16="http://schemas.microsoft.com/office/drawing/2014/main" id="{28EB00AF-D2A9-6245-9078-A5190E5D80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2"/>
            <a:ext cx="803030" cy="433263"/>
          </a:xfrm>
          <a:prstGeom prst="rect">
            <a:avLst/>
          </a:prstGeom>
        </p:spPr>
      </p:pic>
    </p:spTree>
    <p:extLst>
      <p:ext uri="{BB962C8B-B14F-4D97-AF65-F5344CB8AC3E}">
        <p14:creationId xmlns:p14="http://schemas.microsoft.com/office/powerpoint/2010/main" val="53183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5770529"/>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pic>
        <p:nvPicPr>
          <p:cNvPr id="5" name="Picture 4">
            <a:extLst>
              <a:ext uri="{FF2B5EF4-FFF2-40B4-BE49-F238E27FC236}">
                <a16:creationId xmlns:a16="http://schemas.microsoft.com/office/drawing/2014/main" id="{0DAAFDA1-B3DC-AB4E-B5B3-E2DB43D3BD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000" y="270002"/>
            <a:ext cx="803030" cy="433263"/>
          </a:xfrm>
          <a:prstGeom prst="rect">
            <a:avLst/>
          </a:prstGeom>
        </p:spPr>
      </p:pic>
    </p:spTree>
    <p:extLst>
      <p:ext uri="{BB962C8B-B14F-4D97-AF65-F5344CB8AC3E}">
        <p14:creationId xmlns:p14="http://schemas.microsoft.com/office/powerpoint/2010/main" val="1524789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ice Mockup 1">
    <p:spTree>
      <p:nvGrpSpPr>
        <p:cNvPr id="1" name=""/>
        <p:cNvGrpSpPr/>
        <p:nvPr/>
      </p:nvGrpSpPr>
      <p:grpSpPr>
        <a:xfrm>
          <a:off x="0" y="0"/>
          <a:ext cx="0" cy="0"/>
          <a:chOff x="0" y="0"/>
          <a:chExt cx="0" cy="0"/>
        </a:xfrm>
      </p:grpSpPr>
      <p:grpSp>
        <p:nvGrpSpPr>
          <p:cNvPr id="60" name="Group 59"/>
          <p:cNvGrpSpPr/>
          <p:nvPr userDrawn="1"/>
        </p:nvGrpSpPr>
        <p:grpSpPr>
          <a:xfrm>
            <a:off x="6151881" y="1409216"/>
            <a:ext cx="5201920" cy="4039567"/>
            <a:chOff x="6151881" y="1409216"/>
            <a:chExt cx="5201920" cy="4039567"/>
          </a:xfrm>
        </p:grpSpPr>
        <p:sp>
          <p:nvSpPr>
            <p:cNvPr id="57" name="Trapezoid 56"/>
            <p:cNvSpPr/>
            <p:nvPr userDrawn="1"/>
          </p:nvSpPr>
          <p:spPr>
            <a:xfrm>
              <a:off x="8077396" y="4765875"/>
              <a:ext cx="1355972" cy="682908"/>
            </a:xfrm>
            <a:prstGeom prst="trapezoid">
              <a:avLst>
                <a:gd name="adj" fmla="val 182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6" name="Freeform 55"/>
            <p:cNvSpPr/>
            <p:nvPr userDrawn="1"/>
          </p:nvSpPr>
          <p:spPr>
            <a:xfrm>
              <a:off x="8077396" y="4765875"/>
              <a:ext cx="1269622" cy="682908"/>
            </a:xfrm>
            <a:custGeom>
              <a:avLst/>
              <a:gdLst>
                <a:gd name="connsiteX0" fmla="*/ 124426 w 1269622"/>
                <a:gd name="connsiteY0" fmla="*/ 0 h 682908"/>
                <a:gd name="connsiteX1" fmla="*/ 1231546 w 1269622"/>
                <a:gd name="connsiteY1" fmla="*/ 0 h 682908"/>
                <a:gd name="connsiteX2" fmla="*/ 1269622 w 1269622"/>
                <a:gd name="connsiteY2" fmla="*/ 208981 h 682908"/>
                <a:gd name="connsiteX3" fmla="*/ 210979 w 1269622"/>
                <a:gd name="connsiteY3" fmla="*/ 682908 h 682908"/>
                <a:gd name="connsiteX4" fmla="*/ 0 w 1269622"/>
                <a:gd name="connsiteY4" fmla="*/ 682908 h 6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22" h="682908">
                  <a:moveTo>
                    <a:pt x="124426" y="0"/>
                  </a:moveTo>
                  <a:lnTo>
                    <a:pt x="1231546" y="0"/>
                  </a:lnTo>
                  <a:lnTo>
                    <a:pt x="1269622" y="208981"/>
                  </a:lnTo>
                  <a:lnTo>
                    <a:pt x="210979" y="682908"/>
                  </a:lnTo>
                  <a:lnTo>
                    <a:pt x="0" y="6829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10" name="Rounded Rectangle 9"/>
            <p:cNvSpPr/>
            <p:nvPr userDrawn="1"/>
          </p:nvSpPr>
          <p:spPr>
            <a:xfrm>
              <a:off x="6151881" y="1409216"/>
              <a:ext cx="5201920" cy="3356659"/>
            </a:xfrm>
            <a:prstGeom prst="roundRect">
              <a:avLst>
                <a:gd name="adj" fmla="val 5977"/>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30" name="Round Same Side Corner Rectangle 29"/>
            <p:cNvSpPr/>
            <p:nvPr userDrawn="1"/>
          </p:nvSpPr>
          <p:spPr>
            <a:xfrm>
              <a:off x="6151881" y="1409216"/>
              <a:ext cx="5201920" cy="2777927"/>
            </a:xfrm>
            <a:prstGeom prst="round2SameRect">
              <a:avLst>
                <a:gd name="adj1" fmla="val 7084"/>
                <a:gd name="adj2" fmla="val 0"/>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cxnSp>
          <p:nvCxnSpPr>
            <p:cNvPr id="59" name="Straight Connector 58"/>
            <p:cNvCxnSpPr/>
            <p:nvPr userDrawn="1"/>
          </p:nvCxnSpPr>
          <p:spPr>
            <a:xfrm>
              <a:off x="7890527" y="5448783"/>
              <a:ext cx="1724628" cy="0"/>
            </a:xfrm>
            <a:prstGeom prst="line">
              <a:avLst/>
            </a:prstGeom>
            <a:ln w="889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a:spLocks/>
          </p:cNvSpPr>
          <p:nvPr userDrawn="1"/>
        </p:nvSpPr>
        <p:spPr>
          <a:xfrm>
            <a:off x="1" y="1"/>
            <a:ext cx="531368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34" name="Picture Placeholder 6"/>
          <p:cNvSpPr>
            <a:spLocks noGrp="1"/>
          </p:cNvSpPr>
          <p:nvPr userDrawn="1">
            <p:ph type="pic" sz="quarter" idx="14" hasCustomPrompt="1"/>
          </p:nvPr>
        </p:nvSpPr>
        <p:spPr>
          <a:xfrm>
            <a:off x="6375039" y="1608883"/>
            <a:ext cx="4760684" cy="236123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932506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ice Mockup 2">
    <p:spTree>
      <p:nvGrpSpPr>
        <p:cNvPr id="1" name=""/>
        <p:cNvGrpSpPr/>
        <p:nvPr/>
      </p:nvGrpSpPr>
      <p:grpSpPr>
        <a:xfrm>
          <a:off x="0" y="0"/>
          <a:ext cx="0" cy="0"/>
          <a:chOff x="0" y="0"/>
          <a:chExt cx="0" cy="0"/>
        </a:xfrm>
      </p:grpSpPr>
      <p:sp>
        <p:nvSpPr>
          <p:cNvPr id="35" name="Rectangle 34"/>
          <p:cNvSpPr>
            <a:spLocks/>
          </p:cNvSpPr>
          <p:nvPr userDrawn="1"/>
        </p:nvSpPr>
        <p:spPr>
          <a:xfrm>
            <a:off x="6096000" y="1"/>
            <a:ext cx="6095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grpSp>
        <p:nvGrpSpPr>
          <p:cNvPr id="21" name="Group 20"/>
          <p:cNvGrpSpPr/>
          <p:nvPr userDrawn="1"/>
        </p:nvGrpSpPr>
        <p:grpSpPr>
          <a:xfrm>
            <a:off x="7766611" y="539428"/>
            <a:ext cx="2754776" cy="5779146"/>
            <a:chOff x="10099725" y="2296484"/>
            <a:chExt cx="1794076" cy="3763729"/>
          </a:xfrm>
        </p:grpSpPr>
        <p:sp>
          <p:nvSpPr>
            <p:cNvPr id="22" name="Rounded Rectangle 21"/>
            <p:cNvSpPr/>
            <p:nvPr userDrawn="1"/>
          </p:nvSpPr>
          <p:spPr>
            <a:xfrm>
              <a:off x="10099725" y="2296484"/>
              <a:ext cx="1794076" cy="3763729"/>
            </a:xfrm>
            <a:prstGeom prst="roundRect">
              <a:avLst>
                <a:gd name="adj" fmla="val 13839"/>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23" name="Oval 22"/>
            <p:cNvSpPr/>
            <p:nvPr userDrawn="1"/>
          </p:nvSpPr>
          <p:spPr>
            <a:xfrm>
              <a:off x="10861805" y="5683169"/>
              <a:ext cx="269917" cy="26991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cxnSp>
          <p:nvCxnSpPr>
            <p:cNvPr id="24" name="Straight Connector 23"/>
            <p:cNvCxnSpPr/>
            <p:nvPr userDrawn="1"/>
          </p:nvCxnSpPr>
          <p:spPr>
            <a:xfrm flipH="1">
              <a:off x="10863414" y="2526256"/>
              <a:ext cx="266699" cy="0"/>
            </a:xfrm>
            <a:prstGeom prst="line">
              <a:avLst/>
            </a:prstGeom>
            <a:ln w="50800" cap="rnd">
              <a:solidFill>
                <a:schemeClr val="accent6"/>
              </a:solidFill>
            </a:ln>
          </p:spPr>
          <p:style>
            <a:lnRef idx="3">
              <a:schemeClr val="dk1"/>
            </a:lnRef>
            <a:fillRef idx="0">
              <a:schemeClr val="dk1"/>
            </a:fillRef>
            <a:effectRef idx="2">
              <a:schemeClr val="dk1"/>
            </a:effectRef>
            <a:fontRef idx="minor">
              <a:schemeClr val="tx1"/>
            </a:fontRef>
          </p:style>
        </p:cxnSp>
        <p:sp>
          <p:nvSpPr>
            <p:cNvPr id="25" name="Oval 24"/>
            <p:cNvSpPr>
              <a:spLocks/>
            </p:cNvSpPr>
            <p:nvPr userDrawn="1"/>
          </p:nvSpPr>
          <p:spPr>
            <a:xfrm>
              <a:off x="10686219" y="2490256"/>
              <a:ext cx="72000" cy="72000"/>
            </a:xfrm>
            <a:prstGeom prst="ellipse">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grpSp>
      <p:sp>
        <p:nvSpPr>
          <p:cNvPr id="26" name="Picture Placeholder 6"/>
          <p:cNvSpPr>
            <a:spLocks noGrp="1"/>
          </p:cNvSpPr>
          <p:nvPr>
            <p:ph type="pic" sz="quarter" idx="14" hasCustomPrompt="1"/>
          </p:nvPr>
        </p:nvSpPr>
        <p:spPr>
          <a:xfrm>
            <a:off x="7906659" y="1247936"/>
            <a:ext cx="2474682" cy="43621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1"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2"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68007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ice Mockup 3">
    <p:spTree>
      <p:nvGrpSpPr>
        <p:cNvPr id="1" name=""/>
        <p:cNvGrpSpPr/>
        <p:nvPr/>
      </p:nvGrpSpPr>
      <p:grpSpPr>
        <a:xfrm>
          <a:off x="0" y="0"/>
          <a:ext cx="0" cy="0"/>
          <a:chOff x="0" y="0"/>
          <a:chExt cx="0" cy="0"/>
        </a:xfrm>
      </p:grpSpPr>
      <p:cxnSp>
        <p:nvCxnSpPr>
          <p:cNvPr id="43" name="Straight Connector 42"/>
          <p:cNvCxnSpPr/>
          <p:nvPr userDrawn="1"/>
        </p:nvCxnSpPr>
        <p:spPr>
          <a:xfrm flipH="1">
            <a:off x="838200"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5089967" y="1798758"/>
            <a:ext cx="2012066" cy="4221043"/>
            <a:chOff x="10099725" y="2296484"/>
            <a:chExt cx="1794076" cy="3763729"/>
          </a:xfrm>
        </p:grpSpPr>
        <p:sp>
          <p:nvSpPr>
            <p:cNvPr id="22" name="Rounded Rectangle 21"/>
            <p:cNvSpPr/>
            <p:nvPr userDrawn="1"/>
          </p:nvSpPr>
          <p:spPr>
            <a:xfrm>
              <a:off x="10099725" y="2296484"/>
              <a:ext cx="1794076" cy="3763729"/>
            </a:xfrm>
            <a:prstGeom prst="roundRect">
              <a:avLst>
                <a:gd name="adj" fmla="val 13839"/>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 name="Oval 4"/>
            <p:cNvSpPr/>
            <p:nvPr userDrawn="1"/>
          </p:nvSpPr>
          <p:spPr>
            <a:xfrm>
              <a:off x="10861805" y="5683169"/>
              <a:ext cx="269917" cy="269917"/>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cxnSp>
          <p:nvCxnSpPr>
            <p:cNvPr id="28" name="Straight Connector 27"/>
            <p:cNvCxnSpPr/>
            <p:nvPr userDrawn="1"/>
          </p:nvCxnSpPr>
          <p:spPr>
            <a:xfrm flipH="1">
              <a:off x="10863414" y="2531181"/>
              <a:ext cx="266699" cy="0"/>
            </a:xfrm>
            <a:prstGeom prst="line">
              <a:avLst/>
            </a:prstGeom>
            <a:ln w="38100" cap="rnd">
              <a:solidFill>
                <a:schemeClr val="bg2"/>
              </a:solidFill>
            </a:ln>
          </p:spPr>
          <p:style>
            <a:lnRef idx="3">
              <a:schemeClr val="dk1"/>
            </a:lnRef>
            <a:fillRef idx="0">
              <a:schemeClr val="dk1"/>
            </a:fillRef>
            <a:effectRef idx="2">
              <a:schemeClr val="dk1"/>
            </a:effectRef>
            <a:fontRef idx="minor">
              <a:schemeClr val="tx1"/>
            </a:fontRef>
          </p:style>
        </p:cxnSp>
        <p:sp>
          <p:nvSpPr>
            <p:cNvPr id="32" name="Oval 31"/>
            <p:cNvSpPr>
              <a:spLocks/>
            </p:cNvSpPr>
            <p:nvPr userDrawn="1"/>
          </p:nvSpPr>
          <p:spPr>
            <a:xfrm>
              <a:off x="10686219" y="2490256"/>
              <a:ext cx="72000" cy="72000"/>
            </a:xfrm>
            <a:prstGeom prst="ellips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grpSp>
      <p:sp>
        <p:nvSpPr>
          <p:cNvPr id="26" name="Picture Placeholder 6"/>
          <p:cNvSpPr>
            <a:spLocks noGrp="1"/>
          </p:cNvSpPr>
          <p:nvPr>
            <p:ph type="pic" sz="quarter" idx="14" hasCustomPrompt="1"/>
          </p:nvPr>
        </p:nvSpPr>
        <p:spPr>
          <a:xfrm>
            <a:off x="5192257" y="2316247"/>
            <a:ext cx="1807487" cy="3186064"/>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cxnSp>
        <p:nvCxnSpPr>
          <p:cNvPr id="53" name="Straight Connector 52"/>
          <p:cNvCxnSpPr/>
          <p:nvPr userDrawn="1"/>
        </p:nvCxnSpPr>
        <p:spPr>
          <a:xfrm flipV="1">
            <a:off x="480387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4" name="Straight Connector 53"/>
          <p:cNvCxnSpPr/>
          <p:nvPr userDrawn="1"/>
        </p:nvCxnSpPr>
        <p:spPr>
          <a:xfrm flipV="1">
            <a:off x="7388503"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7388503"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179888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ice Mockup 4">
    <p:spTree>
      <p:nvGrpSpPr>
        <p:cNvPr id="1" name=""/>
        <p:cNvGrpSpPr/>
        <p:nvPr/>
      </p:nvGrpSpPr>
      <p:grpSpPr>
        <a:xfrm>
          <a:off x="0" y="0"/>
          <a:ext cx="0" cy="0"/>
          <a:chOff x="0" y="0"/>
          <a:chExt cx="0" cy="0"/>
        </a:xfrm>
      </p:grpSpPr>
      <p:cxnSp>
        <p:nvCxnSpPr>
          <p:cNvPr id="43" name="Straight Connector 42"/>
          <p:cNvCxnSpPr/>
          <p:nvPr userDrawn="1"/>
        </p:nvCxnSpPr>
        <p:spPr>
          <a:xfrm flipH="1">
            <a:off x="838200" y="4069032"/>
            <a:ext cx="331461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4587435" y="1798758"/>
            <a:ext cx="3017135" cy="4221043"/>
            <a:chOff x="9651636" y="2296484"/>
            <a:chExt cx="2690254" cy="3763729"/>
          </a:xfrm>
        </p:grpSpPr>
        <p:sp>
          <p:nvSpPr>
            <p:cNvPr id="22" name="Rounded Rectangle 21"/>
            <p:cNvSpPr/>
            <p:nvPr userDrawn="1"/>
          </p:nvSpPr>
          <p:spPr>
            <a:xfrm>
              <a:off x="9651636" y="2296484"/>
              <a:ext cx="2690254" cy="3763729"/>
            </a:xfrm>
            <a:prstGeom prst="roundRect">
              <a:avLst>
                <a:gd name="adj" fmla="val 4248"/>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 name="Oval 4"/>
            <p:cNvSpPr/>
            <p:nvPr userDrawn="1"/>
          </p:nvSpPr>
          <p:spPr>
            <a:xfrm>
              <a:off x="10932725" y="5858982"/>
              <a:ext cx="128076" cy="12807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32" name="Oval 31"/>
            <p:cNvSpPr>
              <a:spLocks/>
            </p:cNvSpPr>
            <p:nvPr userDrawn="1"/>
          </p:nvSpPr>
          <p:spPr>
            <a:xfrm>
              <a:off x="10960762" y="2399664"/>
              <a:ext cx="57779" cy="57779"/>
            </a:xfrm>
            <a:prstGeom prst="ellips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grpSp>
      <p:sp>
        <p:nvSpPr>
          <p:cNvPr id="26" name="Picture Placeholder 6"/>
          <p:cNvSpPr>
            <a:spLocks noGrp="1"/>
          </p:cNvSpPr>
          <p:nvPr>
            <p:ph type="pic" sz="quarter" idx="14" hasCustomPrompt="1"/>
          </p:nvPr>
        </p:nvSpPr>
        <p:spPr>
          <a:xfrm>
            <a:off x="4730751" y="2082291"/>
            <a:ext cx="2730500" cy="362857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cxnSp>
        <p:nvCxnSpPr>
          <p:cNvPr id="54" name="Straight Connector 53"/>
          <p:cNvCxnSpPr/>
          <p:nvPr userDrawn="1"/>
        </p:nvCxnSpPr>
        <p:spPr>
          <a:xfrm flipV="1">
            <a:off x="803918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8039185" y="4067781"/>
            <a:ext cx="3314994"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userDrawn="1"/>
        </p:nvCxnSpPr>
        <p:spPr>
          <a:xfrm flipV="1">
            <a:off x="415281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327825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ice Mockup 5">
    <p:spTree>
      <p:nvGrpSpPr>
        <p:cNvPr id="1" name=""/>
        <p:cNvGrpSpPr/>
        <p:nvPr/>
      </p:nvGrpSpPr>
      <p:grpSpPr>
        <a:xfrm>
          <a:off x="0" y="0"/>
          <a:ext cx="0" cy="0"/>
          <a:chOff x="0" y="0"/>
          <a:chExt cx="0" cy="0"/>
        </a:xfrm>
      </p:grpSpPr>
      <p:sp>
        <p:nvSpPr>
          <p:cNvPr id="65" name="Rectangle 64"/>
          <p:cNvSpPr>
            <a:spLocks/>
          </p:cNvSpPr>
          <p:nvPr userDrawn="1"/>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cxnSp>
        <p:nvCxnSpPr>
          <p:cNvPr id="55" name="Straight Connector 54"/>
          <p:cNvCxnSpPr/>
          <p:nvPr userDrawn="1"/>
        </p:nvCxnSpPr>
        <p:spPr>
          <a:xfrm flipH="1">
            <a:off x="8941084" y="3772883"/>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userDrawn="1"/>
        </p:nvCxnSpPr>
        <p:spPr>
          <a:xfrm flipH="1">
            <a:off x="838200" y="3765125"/>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8" name="Group 7"/>
          <p:cNvGrpSpPr/>
          <p:nvPr userDrawn="1"/>
        </p:nvGrpSpPr>
        <p:grpSpPr>
          <a:xfrm>
            <a:off x="3283578" y="2407098"/>
            <a:ext cx="5617606" cy="3279929"/>
            <a:chOff x="3283578" y="2395523"/>
            <a:chExt cx="5617606" cy="3279929"/>
          </a:xfrm>
        </p:grpSpPr>
        <p:sp>
          <p:nvSpPr>
            <p:cNvPr id="36" name="Rounded Rectangle 35"/>
            <p:cNvSpPr/>
            <p:nvPr userDrawn="1"/>
          </p:nvSpPr>
          <p:spPr>
            <a:xfrm>
              <a:off x="3783145" y="2395523"/>
              <a:ext cx="4618471" cy="3198452"/>
            </a:xfrm>
            <a:prstGeom prst="roundRect">
              <a:avLst>
                <a:gd name="adj" fmla="val 5977"/>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61" name="Rectangle 60"/>
            <p:cNvSpPr/>
            <p:nvPr userDrawn="1"/>
          </p:nvSpPr>
          <p:spPr>
            <a:xfrm>
              <a:off x="3283578" y="5495452"/>
              <a:ext cx="5617606" cy="98523"/>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7" name="Freeform 56"/>
            <p:cNvSpPr/>
            <p:nvPr userDrawn="1"/>
          </p:nvSpPr>
          <p:spPr>
            <a:xfrm>
              <a:off x="3283581" y="5593976"/>
              <a:ext cx="5617603" cy="81476"/>
            </a:xfrm>
            <a:custGeom>
              <a:avLst/>
              <a:gdLst>
                <a:gd name="connsiteX0" fmla="*/ 0 w 5617603"/>
                <a:gd name="connsiteY0" fmla="*/ 0 h 69846"/>
                <a:gd name="connsiteX1" fmla="*/ 5617603 w 5617603"/>
                <a:gd name="connsiteY1" fmla="*/ 0 h 69846"/>
                <a:gd name="connsiteX2" fmla="*/ 5605544 w 5617603"/>
                <a:gd name="connsiteY2" fmla="*/ 17886 h 69846"/>
                <a:gd name="connsiteX3" fmla="*/ 5480100 w 5617603"/>
                <a:gd name="connsiteY3" fmla="*/ 69846 h 69846"/>
                <a:gd name="connsiteX4" fmla="*/ 137502 w 5617603"/>
                <a:gd name="connsiteY4" fmla="*/ 69845 h 69846"/>
                <a:gd name="connsiteX5" fmla="*/ 12058 w 5617603"/>
                <a:gd name="connsiteY5" fmla="*/ 17885 h 6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603" h="69846">
                  <a:moveTo>
                    <a:pt x="0" y="0"/>
                  </a:moveTo>
                  <a:lnTo>
                    <a:pt x="5617603" y="0"/>
                  </a:lnTo>
                  <a:lnTo>
                    <a:pt x="5605544" y="17886"/>
                  </a:lnTo>
                  <a:cubicBezTo>
                    <a:pt x="5573440" y="49990"/>
                    <a:pt x="5529089" y="69846"/>
                    <a:pt x="5480100" y="69846"/>
                  </a:cubicBezTo>
                  <a:lnTo>
                    <a:pt x="137502" y="69845"/>
                  </a:lnTo>
                  <a:cubicBezTo>
                    <a:pt x="88513" y="69845"/>
                    <a:pt x="44162" y="49989"/>
                    <a:pt x="12058" y="17885"/>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60" name="Freeform 59"/>
            <p:cNvSpPr/>
            <p:nvPr userDrawn="1"/>
          </p:nvSpPr>
          <p:spPr>
            <a:xfrm>
              <a:off x="5689465" y="5495452"/>
              <a:ext cx="805830" cy="72197"/>
            </a:xfrm>
            <a:custGeom>
              <a:avLst/>
              <a:gdLst>
                <a:gd name="connsiteX0" fmla="*/ 0 w 805830"/>
                <a:gd name="connsiteY0" fmla="*/ 0 h 72197"/>
                <a:gd name="connsiteX1" fmla="*/ 805830 w 805830"/>
                <a:gd name="connsiteY1" fmla="*/ 0 h 72197"/>
                <a:gd name="connsiteX2" fmla="*/ 782780 w 805830"/>
                <a:gd name="connsiteY2" fmla="*/ 34188 h 72197"/>
                <a:gd name="connsiteX3" fmla="*/ 691017 w 805830"/>
                <a:gd name="connsiteY3" fmla="*/ 72197 h 72197"/>
                <a:gd name="connsiteX4" fmla="*/ 114812 w 805830"/>
                <a:gd name="connsiteY4" fmla="*/ 72196 h 72197"/>
                <a:gd name="connsiteX5" fmla="*/ 23050 w 805830"/>
                <a:gd name="connsiteY5" fmla="*/ 34187 h 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30" h="72197">
                  <a:moveTo>
                    <a:pt x="0" y="0"/>
                  </a:moveTo>
                  <a:lnTo>
                    <a:pt x="805830" y="0"/>
                  </a:lnTo>
                  <a:lnTo>
                    <a:pt x="782780" y="34188"/>
                  </a:lnTo>
                  <a:cubicBezTo>
                    <a:pt x="759296" y="57672"/>
                    <a:pt x="726853" y="72197"/>
                    <a:pt x="691017" y="72197"/>
                  </a:cubicBezTo>
                  <a:lnTo>
                    <a:pt x="114812" y="72196"/>
                  </a:lnTo>
                  <a:cubicBezTo>
                    <a:pt x="78977" y="72196"/>
                    <a:pt x="46534" y="57671"/>
                    <a:pt x="23050" y="34187"/>
                  </a:cubicBezTo>
                  <a:close/>
                </a:path>
              </a:pathLst>
            </a:cu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62" name="Oval 61"/>
            <p:cNvSpPr>
              <a:spLocks/>
            </p:cNvSpPr>
            <p:nvPr userDrawn="1"/>
          </p:nvSpPr>
          <p:spPr>
            <a:xfrm>
              <a:off x="6056380" y="2483421"/>
              <a:ext cx="72000" cy="72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grpSp>
      <p:sp>
        <p:nvSpPr>
          <p:cNvPr id="64" name="Picture Placeholder 6"/>
          <p:cNvSpPr>
            <a:spLocks noGrp="1"/>
          </p:cNvSpPr>
          <p:nvPr>
            <p:ph type="pic" sz="quarter" idx="14" hasCustomPrompt="1"/>
          </p:nvPr>
        </p:nvSpPr>
        <p:spPr>
          <a:xfrm>
            <a:off x="3933828" y="2651750"/>
            <a:ext cx="4317104" cy="269249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1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0380020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ice Mockup 6">
    <p:spTree>
      <p:nvGrpSpPr>
        <p:cNvPr id="1" name=""/>
        <p:cNvGrpSpPr/>
        <p:nvPr/>
      </p:nvGrpSpPr>
      <p:grpSpPr>
        <a:xfrm>
          <a:off x="0" y="0"/>
          <a:ext cx="0" cy="0"/>
          <a:chOff x="0" y="0"/>
          <a:chExt cx="0" cy="0"/>
        </a:xfrm>
      </p:grpSpPr>
      <p:grpSp>
        <p:nvGrpSpPr>
          <p:cNvPr id="53" name="Group 52"/>
          <p:cNvGrpSpPr/>
          <p:nvPr userDrawn="1"/>
        </p:nvGrpSpPr>
        <p:grpSpPr>
          <a:xfrm>
            <a:off x="5981610" y="858078"/>
            <a:ext cx="2492191" cy="4651190"/>
            <a:chOff x="5981610" y="858078"/>
            <a:chExt cx="2492191" cy="4651190"/>
          </a:xfrm>
        </p:grpSpPr>
        <p:sp>
          <p:nvSpPr>
            <p:cNvPr id="13" name="Freeform 12"/>
            <p:cNvSpPr>
              <a:spLocks noChangeArrowheads="1"/>
            </p:cNvSpPr>
            <p:nvPr/>
          </p:nvSpPr>
          <p:spPr bwMode="auto">
            <a:xfrm>
              <a:off x="8356027" y="3319764"/>
              <a:ext cx="89181" cy="597422"/>
            </a:xfrm>
            <a:custGeom>
              <a:avLst/>
              <a:gdLst>
                <a:gd name="T0" fmla="*/ 228 w 229"/>
                <a:gd name="T1" fmla="*/ 2739 h 2816"/>
                <a:gd name="T2" fmla="*/ 228 w 229"/>
                <a:gd name="T3" fmla="*/ 2739 h 2816"/>
                <a:gd name="T4" fmla="*/ 113 w 229"/>
                <a:gd name="T5" fmla="*/ 2815 h 2816"/>
                <a:gd name="T6" fmla="*/ 0 w 229"/>
                <a:gd name="T7" fmla="*/ 2739 h 2816"/>
                <a:gd name="T8" fmla="*/ 0 w 229"/>
                <a:gd name="T9" fmla="*/ 76 h 2816"/>
                <a:gd name="T10" fmla="*/ 113 w 229"/>
                <a:gd name="T11" fmla="*/ 0 h 2816"/>
                <a:gd name="T12" fmla="*/ 228 w 229"/>
                <a:gd name="T13" fmla="*/ 76 h 2816"/>
                <a:gd name="T14" fmla="*/ 228 w 229"/>
                <a:gd name="T15" fmla="*/ 2739 h 2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816">
                  <a:moveTo>
                    <a:pt x="228" y="2739"/>
                  </a:moveTo>
                  <a:lnTo>
                    <a:pt x="228" y="2739"/>
                  </a:lnTo>
                  <a:cubicBezTo>
                    <a:pt x="228" y="2778"/>
                    <a:pt x="189" y="2815"/>
                    <a:pt x="113" y="2815"/>
                  </a:cubicBezTo>
                  <a:cubicBezTo>
                    <a:pt x="57" y="2815"/>
                    <a:pt x="0" y="2778"/>
                    <a:pt x="0" y="2739"/>
                  </a:cubicBezTo>
                  <a:cubicBezTo>
                    <a:pt x="0" y="76"/>
                    <a:pt x="0" y="76"/>
                    <a:pt x="0" y="76"/>
                  </a:cubicBezTo>
                  <a:cubicBezTo>
                    <a:pt x="0" y="38"/>
                    <a:pt x="57" y="0"/>
                    <a:pt x="113" y="0"/>
                  </a:cubicBezTo>
                  <a:cubicBezTo>
                    <a:pt x="189" y="0"/>
                    <a:pt x="228" y="38"/>
                    <a:pt x="228" y="76"/>
                  </a:cubicBezTo>
                  <a:lnTo>
                    <a:pt x="228" y="2739"/>
                  </a:lnTo>
                </a:path>
              </a:pathLst>
            </a:custGeom>
            <a:gradFill flip="none" rotWithShape="1">
              <a:gsLst>
                <a:gs pos="0">
                  <a:schemeClr val="tx1"/>
                </a:gs>
                <a:gs pos="46000">
                  <a:schemeClr val="accent2"/>
                </a:gs>
                <a:gs pos="100000">
                  <a:schemeClr val="accent6"/>
                </a:gs>
              </a:gsLst>
              <a:path path="circle">
                <a:fillToRect l="50000" t="130000" r="50000" b="-30000"/>
              </a:path>
              <a:tileRect/>
            </a:gradFill>
            <a:ln>
              <a:noFill/>
            </a:ln>
            <a:effectLst/>
          </p:spPr>
          <p:txBody>
            <a:bodyPr wrap="none" anchor="ctr"/>
            <a:lstStyle/>
            <a:p>
              <a:endParaRPr lang="en-US" b="0" i="0">
                <a:latin typeface="Mulish" pitchFamily="2" charset="77"/>
              </a:endParaRPr>
            </a:p>
          </p:txBody>
        </p:sp>
        <p:sp>
          <p:nvSpPr>
            <p:cNvPr id="14" name="Freeform 13"/>
            <p:cNvSpPr>
              <a:spLocks noChangeArrowheads="1"/>
            </p:cNvSpPr>
            <p:nvPr/>
          </p:nvSpPr>
          <p:spPr bwMode="auto">
            <a:xfrm>
              <a:off x="8305580" y="2457581"/>
              <a:ext cx="168221" cy="514707"/>
            </a:xfrm>
            <a:custGeom>
              <a:avLst/>
              <a:gdLst>
                <a:gd name="T0" fmla="*/ 589 w 590"/>
                <a:gd name="T1" fmla="*/ 1560 h 1808"/>
                <a:gd name="T2" fmla="*/ 589 w 590"/>
                <a:gd name="T3" fmla="*/ 1560 h 1808"/>
                <a:gd name="T4" fmla="*/ 285 w 590"/>
                <a:gd name="T5" fmla="*/ 1807 h 1808"/>
                <a:gd name="T6" fmla="*/ 0 w 590"/>
                <a:gd name="T7" fmla="*/ 1560 h 1808"/>
                <a:gd name="T8" fmla="*/ 0 w 590"/>
                <a:gd name="T9" fmla="*/ 267 h 1808"/>
                <a:gd name="T10" fmla="*/ 285 w 590"/>
                <a:gd name="T11" fmla="*/ 0 h 1808"/>
                <a:gd name="T12" fmla="*/ 589 w 590"/>
                <a:gd name="T13" fmla="*/ 267 h 1808"/>
                <a:gd name="T14" fmla="*/ 589 w 590"/>
                <a:gd name="T15" fmla="*/ 1560 h 18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1808">
                  <a:moveTo>
                    <a:pt x="589" y="1560"/>
                  </a:moveTo>
                  <a:lnTo>
                    <a:pt x="589" y="1560"/>
                  </a:lnTo>
                  <a:cubicBezTo>
                    <a:pt x="589" y="1693"/>
                    <a:pt x="456" y="1807"/>
                    <a:pt x="285" y="1807"/>
                  </a:cubicBezTo>
                  <a:cubicBezTo>
                    <a:pt x="133" y="1807"/>
                    <a:pt x="0" y="1693"/>
                    <a:pt x="0" y="1560"/>
                  </a:cubicBezTo>
                  <a:cubicBezTo>
                    <a:pt x="0" y="267"/>
                    <a:pt x="0" y="267"/>
                    <a:pt x="0" y="267"/>
                  </a:cubicBezTo>
                  <a:cubicBezTo>
                    <a:pt x="0" y="114"/>
                    <a:pt x="133" y="0"/>
                    <a:pt x="285" y="0"/>
                  </a:cubicBezTo>
                  <a:cubicBezTo>
                    <a:pt x="456" y="0"/>
                    <a:pt x="589" y="114"/>
                    <a:pt x="589" y="267"/>
                  </a:cubicBezTo>
                  <a:lnTo>
                    <a:pt x="589" y="1560"/>
                  </a:lnTo>
                </a:path>
              </a:pathLst>
            </a:custGeom>
            <a:gradFill flip="none" rotWithShape="1">
              <a:gsLst>
                <a:gs pos="0">
                  <a:schemeClr val="tx1"/>
                </a:gs>
                <a:gs pos="46000">
                  <a:schemeClr val="accent2"/>
                </a:gs>
                <a:gs pos="100000">
                  <a:schemeClr val="accent6"/>
                </a:gs>
              </a:gsLst>
              <a:path path="circle">
                <a:fillToRect l="50000" t="130000" r="50000" b="-30000"/>
              </a:path>
              <a:tileRect/>
            </a:gradFill>
            <a:ln>
              <a:noFill/>
            </a:ln>
            <a:effectLst/>
          </p:spPr>
          <p:txBody>
            <a:bodyPr wrap="none" anchor="ctr"/>
            <a:lstStyle/>
            <a:p>
              <a:endParaRPr lang="en-US" b="0" i="0">
                <a:latin typeface="Mulish" pitchFamily="2" charset="77"/>
              </a:endParaRPr>
            </a:p>
          </p:txBody>
        </p:sp>
        <p:sp>
          <p:nvSpPr>
            <p:cNvPr id="7" name="Freeform 6"/>
            <p:cNvSpPr>
              <a:spLocks noChangeArrowheads="1"/>
            </p:cNvSpPr>
            <p:nvPr/>
          </p:nvSpPr>
          <p:spPr bwMode="auto">
            <a:xfrm>
              <a:off x="6229322" y="4572753"/>
              <a:ext cx="1895628" cy="936515"/>
            </a:xfrm>
            <a:custGeom>
              <a:avLst/>
              <a:gdLst>
                <a:gd name="T0" fmla="*/ 6657 w 6658"/>
                <a:gd name="T1" fmla="*/ 0 h 3291"/>
                <a:gd name="T2" fmla="*/ 6657 w 6658"/>
                <a:gd name="T3" fmla="*/ 0 h 3291"/>
                <a:gd name="T4" fmla="*/ 3291 w 6658"/>
                <a:gd name="T5" fmla="*/ 38 h 3291"/>
                <a:gd name="T6" fmla="*/ 3291 w 6658"/>
                <a:gd name="T7" fmla="*/ 38 h 3291"/>
                <a:gd name="T8" fmla="*/ 0 w 6658"/>
                <a:gd name="T9" fmla="*/ 0 h 3291"/>
                <a:gd name="T10" fmla="*/ 552 w 6658"/>
                <a:gd name="T11" fmla="*/ 1331 h 3291"/>
                <a:gd name="T12" fmla="*/ 1180 w 6658"/>
                <a:gd name="T13" fmla="*/ 3043 h 3291"/>
                <a:gd name="T14" fmla="*/ 3329 w 6658"/>
                <a:gd name="T15" fmla="*/ 3290 h 3291"/>
                <a:gd name="T16" fmla="*/ 5477 w 6658"/>
                <a:gd name="T17" fmla="*/ 3043 h 3291"/>
                <a:gd name="T18" fmla="*/ 6086 w 6658"/>
                <a:gd name="T19" fmla="*/ 1331 h 3291"/>
                <a:gd name="T20" fmla="*/ 6657 w 6658"/>
                <a:gd name="T21" fmla="*/ 0 h 3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1">
                  <a:moveTo>
                    <a:pt x="6657" y="0"/>
                  </a:moveTo>
                  <a:lnTo>
                    <a:pt x="6657" y="0"/>
                  </a:lnTo>
                  <a:cubicBezTo>
                    <a:pt x="3291" y="38"/>
                    <a:pt x="3291" y="38"/>
                    <a:pt x="3291" y="38"/>
                  </a:cubicBezTo>
                  <a:lnTo>
                    <a:pt x="3291" y="38"/>
                  </a:lnTo>
                  <a:cubicBezTo>
                    <a:pt x="0" y="0"/>
                    <a:pt x="0" y="0"/>
                    <a:pt x="0" y="0"/>
                  </a:cubicBezTo>
                  <a:cubicBezTo>
                    <a:pt x="0" y="0"/>
                    <a:pt x="552" y="494"/>
                    <a:pt x="552" y="1331"/>
                  </a:cubicBezTo>
                  <a:cubicBezTo>
                    <a:pt x="552" y="1788"/>
                    <a:pt x="495" y="2758"/>
                    <a:pt x="1180" y="3043"/>
                  </a:cubicBezTo>
                  <a:cubicBezTo>
                    <a:pt x="1674" y="3252"/>
                    <a:pt x="1978" y="3290"/>
                    <a:pt x="3329" y="3290"/>
                  </a:cubicBezTo>
                  <a:cubicBezTo>
                    <a:pt x="4679" y="3290"/>
                    <a:pt x="4963" y="3252"/>
                    <a:pt x="5477" y="3043"/>
                  </a:cubicBezTo>
                  <a:cubicBezTo>
                    <a:pt x="6143" y="2758"/>
                    <a:pt x="6086" y="1788"/>
                    <a:pt x="6086" y="1331"/>
                  </a:cubicBezTo>
                  <a:cubicBezTo>
                    <a:pt x="6086" y="494"/>
                    <a:pt x="6657" y="0"/>
                    <a:pt x="6657" y="0"/>
                  </a:cubicBezTo>
                </a:path>
              </a:pathLst>
            </a:custGeom>
            <a:solidFill>
              <a:schemeClr val="tx1"/>
            </a:solidFill>
            <a:ln>
              <a:noFill/>
            </a:ln>
            <a:effectLst/>
          </p:spPr>
          <p:txBody>
            <a:bodyPr wrap="none" anchor="ctr"/>
            <a:lstStyle/>
            <a:p>
              <a:endParaRPr lang="en-US" b="0" i="0">
                <a:latin typeface="Mulish" pitchFamily="2" charset="77"/>
              </a:endParaRPr>
            </a:p>
          </p:txBody>
        </p:sp>
        <p:sp>
          <p:nvSpPr>
            <p:cNvPr id="8" name="Freeform 7"/>
            <p:cNvSpPr>
              <a:spLocks noChangeArrowheads="1"/>
            </p:cNvSpPr>
            <p:nvPr/>
          </p:nvSpPr>
          <p:spPr bwMode="auto">
            <a:xfrm>
              <a:off x="6229322" y="858078"/>
              <a:ext cx="1895628" cy="937771"/>
            </a:xfrm>
            <a:custGeom>
              <a:avLst/>
              <a:gdLst>
                <a:gd name="T0" fmla="*/ 6657 w 6658"/>
                <a:gd name="T1" fmla="*/ 3291 h 3292"/>
                <a:gd name="T2" fmla="*/ 6657 w 6658"/>
                <a:gd name="T3" fmla="*/ 3291 h 3292"/>
                <a:gd name="T4" fmla="*/ 3291 w 6658"/>
                <a:gd name="T5" fmla="*/ 3253 h 3292"/>
                <a:gd name="T6" fmla="*/ 3291 w 6658"/>
                <a:gd name="T7" fmla="*/ 3253 h 3292"/>
                <a:gd name="T8" fmla="*/ 0 w 6658"/>
                <a:gd name="T9" fmla="*/ 3291 h 3292"/>
                <a:gd name="T10" fmla="*/ 552 w 6658"/>
                <a:gd name="T11" fmla="*/ 1940 h 3292"/>
                <a:gd name="T12" fmla="*/ 1180 w 6658"/>
                <a:gd name="T13" fmla="*/ 247 h 3292"/>
                <a:gd name="T14" fmla="*/ 3329 w 6658"/>
                <a:gd name="T15" fmla="*/ 0 h 3292"/>
                <a:gd name="T16" fmla="*/ 5477 w 6658"/>
                <a:gd name="T17" fmla="*/ 247 h 3292"/>
                <a:gd name="T18" fmla="*/ 6086 w 6658"/>
                <a:gd name="T19" fmla="*/ 1959 h 3292"/>
                <a:gd name="T20" fmla="*/ 6657 w 6658"/>
                <a:gd name="T21" fmla="*/ 3291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2">
                  <a:moveTo>
                    <a:pt x="6657" y="3291"/>
                  </a:moveTo>
                  <a:lnTo>
                    <a:pt x="6657" y="3291"/>
                  </a:lnTo>
                  <a:cubicBezTo>
                    <a:pt x="3291" y="3253"/>
                    <a:pt x="3291" y="3253"/>
                    <a:pt x="3291" y="3253"/>
                  </a:cubicBezTo>
                  <a:lnTo>
                    <a:pt x="3291" y="3253"/>
                  </a:lnTo>
                  <a:cubicBezTo>
                    <a:pt x="0" y="3291"/>
                    <a:pt x="0" y="3291"/>
                    <a:pt x="0" y="3291"/>
                  </a:cubicBezTo>
                  <a:cubicBezTo>
                    <a:pt x="0" y="3291"/>
                    <a:pt x="552" y="2796"/>
                    <a:pt x="552" y="1940"/>
                  </a:cubicBezTo>
                  <a:cubicBezTo>
                    <a:pt x="552" y="1503"/>
                    <a:pt x="495" y="533"/>
                    <a:pt x="1180" y="247"/>
                  </a:cubicBezTo>
                  <a:cubicBezTo>
                    <a:pt x="1674" y="19"/>
                    <a:pt x="1978" y="0"/>
                    <a:pt x="3329" y="0"/>
                  </a:cubicBezTo>
                  <a:cubicBezTo>
                    <a:pt x="4679" y="0"/>
                    <a:pt x="4963" y="38"/>
                    <a:pt x="5477" y="247"/>
                  </a:cubicBezTo>
                  <a:cubicBezTo>
                    <a:pt x="6143" y="533"/>
                    <a:pt x="6086" y="1503"/>
                    <a:pt x="6086" y="1959"/>
                  </a:cubicBezTo>
                  <a:cubicBezTo>
                    <a:pt x="6086" y="2796"/>
                    <a:pt x="6657" y="3291"/>
                    <a:pt x="6657" y="3291"/>
                  </a:cubicBezTo>
                </a:path>
              </a:pathLst>
            </a:custGeom>
            <a:solidFill>
              <a:schemeClr val="tx1"/>
            </a:solidFill>
            <a:ln>
              <a:noFill/>
            </a:ln>
            <a:effectLst/>
          </p:spPr>
          <p:txBody>
            <a:bodyPr wrap="none" anchor="ctr"/>
            <a:lstStyle/>
            <a:p>
              <a:endParaRPr lang="en-US" b="0" i="0">
                <a:latin typeface="Mulish" pitchFamily="2" charset="77"/>
              </a:endParaRPr>
            </a:p>
          </p:txBody>
        </p:sp>
        <p:sp>
          <p:nvSpPr>
            <p:cNvPr id="50" name="Rounded Rectangle 49"/>
            <p:cNvSpPr/>
            <p:nvPr userDrawn="1"/>
          </p:nvSpPr>
          <p:spPr>
            <a:xfrm>
              <a:off x="5981610" y="1769832"/>
              <a:ext cx="2407597" cy="2839467"/>
            </a:xfrm>
            <a:prstGeom prst="roundRect">
              <a:avLst>
                <a:gd name="adj" fmla="val 11920"/>
              </a:avLst>
            </a:prstGeom>
            <a:gradFill flip="none" rotWithShape="1">
              <a:gsLst>
                <a:gs pos="0">
                  <a:schemeClr val="accent6">
                    <a:lumMod val="89000"/>
                  </a:schemeClr>
                </a:gs>
                <a:gs pos="23000">
                  <a:schemeClr val="accent2"/>
                </a:gs>
                <a:gs pos="69000">
                  <a:schemeClr val="accent4"/>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sp>
          <p:nvSpPr>
            <p:cNvPr id="51" name="Rounded Rectangle 50"/>
            <p:cNvSpPr/>
            <p:nvPr/>
          </p:nvSpPr>
          <p:spPr>
            <a:xfrm>
              <a:off x="6099384" y="1893545"/>
              <a:ext cx="2172050" cy="2592040"/>
            </a:xfrm>
            <a:prstGeom prst="roundRect">
              <a:avLst>
                <a:gd name="adj" fmla="val 8751"/>
              </a:avLst>
            </a:prstGeom>
            <a:solidFill>
              <a:schemeClr val="tx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ulish" pitchFamily="2" charset="77"/>
              </a:endParaRPr>
            </a:p>
          </p:txBody>
        </p:sp>
      </p:grpSp>
      <p:sp>
        <p:nvSpPr>
          <p:cNvPr id="15" name="Rectangle 14"/>
          <p:cNvSpPr>
            <a:spLocks/>
          </p:cNvSpPr>
          <p:nvPr/>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Mulish" pitchFamily="2" charset="77"/>
            </a:endParaRPr>
          </a:p>
        </p:txBody>
      </p:sp>
      <p:sp>
        <p:nvSpPr>
          <p:cNvPr id="54" name="Picture Placeholder 6"/>
          <p:cNvSpPr>
            <a:spLocks noGrp="1"/>
          </p:cNvSpPr>
          <p:nvPr>
            <p:ph type="pic" sz="quarter" idx="14" hasCustomPrompt="1"/>
          </p:nvPr>
        </p:nvSpPr>
        <p:spPr>
          <a:xfrm>
            <a:off x="6237019" y="2015719"/>
            <a:ext cx="1908000" cy="2350800"/>
          </a:xfrm>
          <a:prstGeom prst="roundRect">
            <a:avLst>
              <a:gd name="adj" fmla="val 4164"/>
            </a:avLst>
          </a:prstGeo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sp>
        <p:nvSpPr>
          <p:cNvPr id="1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1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68339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1469124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Columns">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397621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81"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slideLayout" Target="../slideLayouts/slideLayout101.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slideLayout" Target="../slideLayouts/slideLayout104.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4.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7B7E7-831C-5A28-1CD2-4C8480459D1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79CE2E3-19F0-6A31-31C9-B716890E41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2F0B1-11DE-1B15-C68C-766F06A44D5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1A0A9B7-201E-4B38-8D17-641046998D90}" type="datetime1">
              <a:rPr lang="en-GB"/>
              <a:pPr lvl="0"/>
              <a:t>17/02/2025</a:t>
            </a:fld>
            <a:endParaRPr lang="en-GB"/>
          </a:p>
        </p:txBody>
      </p:sp>
      <p:sp>
        <p:nvSpPr>
          <p:cNvPr id="5" name="Footer Placeholder 4">
            <a:extLst>
              <a:ext uri="{FF2B5EF4-FFF2-40B4-BE49-F238E27FC236}">
                <a16:creationId xmlns:a16="http://schemas.microsoft.com/office/drawing/2014/main" id="{AE63F885-C573-7FDE-1119-624663D6997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79BF43C-C265-40DF-08F6-6465F57582F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740AEFF-7956-405F-858D-B93693EBFB4F}" type="slidenum">
              <a:t>‹#›</a:t>
            </a:fld>
            <a:endParaRPr lang="en-GB"/>
          </a:p>
        </p:txBody>
      </p:sp>
    </p:spTree>
    <p:extLst>
      <p:ext uri="{BB962C8B-B14F-4D97-AF65-F5344CB8AC3E}">
        <p14:creationId xmlns:p14="http://schemas.microsoft.com/office/powerpoint/2010/main" val="1906941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00000"/>
            <a:ext cx="104400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1"/>
          <p:cNvSpPr>
            <a:spLocks noGrp="1"/>
          </p:cNvSpPr>
          <p:nvPr>
            <p:ph type="title"/>
          </p:nvPr>
        </p:nvSpPr>
        <p:spPr>
          <a:xfrm>
            <a:off x="838200" y="1134000"/>
            <a:ext cx="10440000" cy="642581"/>
          </a:xfrm>
          <a:prstGeom prst="rect">
            <a:avLst/>
          </a:prstGeom>
        </p:spPr>
        <p:txBody>
          <a:bodyPr vert="horz" lIns="91440" tIns="45720" rIns="91440" bIns="45720" rtlCol="0" anchor="ctr">
            <a:normAutofit/>
          </a:bodyPr>
          <a:lstStyle/>
          <a:p>
            <a:r>
              <a:rPr lang="en-GB"/>
              <a:t>Click to edit Master title style</a:t>
            </a:r>
            <a:endParaRPr lang="en-GB" dirty="0"/>
          </a:p>
        </p:txBody>
      </p:sp>
    </p:spTree>
    <p:extLst>
      <p:ext uri="{BB962C8B-B14F-4D97-AF65-F5344CB8AC3E}">
        <p14:creationId xmlns:p14="http://schemas.microsoft.com/office/powerpoint/2010/main" val="2830499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defTabSz="914400" rtl="0" eaLnBrk="1" latinLnBrk="0" hangingPunct="1">
        <a:lnSpc>
          <a:spcPct val="90000"/>
        </a:lnSpc>
        <a:spcBef>
          <a:spcPct val="0"/>
        </a:spcBef>
        <a:buNone/>
        <a:defRPr sz="2800" b="1" kern="1200">
          <a:solidFill>
            <a:srgbClr val="2E2C70"/>
          </a:solidFill>
          <a:latin typeface="Arial" panose="020B0604020202020204" pitchFamily="34" charset="0"/>
          <a:ea typeface="+mj-ea"/>
          <a:cs typeface="Arial" panose="020B0604020202020204" pitchFamily="34" charset="0"/>
        </a:defRPr>
      </a:lvl1pPr>
    </p:titleStyle>
    <p:bodyStyle>
      <a:lvl1pPr marL="228600" indent="-284400" algn="l" defTabSz="914400" rtl="0" eaLnBrk="1" latinLnBrk="0" hangingPunct="1">
        <a:lnSpc>
          <a:spcPct val="110000"/>
        </a:lnSpc>
        <a:spcBef>
          <a:spcPts val="800"/>
        </a:spcBef>
        <a:buClr>
          <a:srgbClr val="00AAFF"/>
        </a:buClr>
        <a:buFont typeface="Wingdings" panose="05000000000000000000" pitchFamily="2" charset="2"/>
        <a:buChar char="§"/>
        <a:defRPr sz="2000" kern="1200">
          <a:solidFill>
            <a:srgbClr val="2E2C70"/>
          </a:solidFill>
          <a:latin typeface="Arial" panose="020B0604020202020204" pitchFamily="34" charset="0"/>
          <a:ea typeface="+mn-ea"/>
          <a:cs typeface="Arial" panose="020B0604020202020204" pitchFamily="34" charset="0"/>
        </a:defRPr>
      </a:lvl1pPr>
      <a:lvl2pPr marL="685800" indent="-284400" algn="l" defTabSz="914400" rtl="0" eaLnBrk="1" latinLnBrk="0" hangingPunct="1">
        <a:lnSpc>
          <a:spcPct val="110000"/>
        </a:lnSpc>
        <a:spcBef>
          <a:spcPts val="800"/>
        </a:spcBef>
        <a:buClr>
          <a:srgbClr val="00AAFF"/>
        </a:buClr>
        <a:buFont typeface="Wingdings" panose="05000000000000000000" pitchFamily="2" charset="2"/>
        <a:buChar char="§"/>
        <a:defRPr sz="1800" kern="1200">
          <a:solidFill>
            <a:srgbClr val="2E2C70"/>
          </a:solidFill>
          <a:latin typeface="Arial" panose="020B0604020202020204" pitchFamily="34" charset="0"/>
          <a:ea typeface="+mn-ea"/>
          <a:cs typeface="Arial" panose="020B0604020202020204" pitchFamily="34" charset="0"/>
        </a:defRPr>
      </a:lvl2pPr>
      <a:lvl3pPr marL="1143000" indent="-284400" algn="l" defTabSz="914400" rtl="0" eaLnBrk="1" latinLnBrk="0" hangingPunct="1">
        <a:lnSpc>
          <a:spcPct val="110000"/>
        </a:lnSpc>
        <a:spcBef>
          <a:spcPts val="800"/>
        </a:spcBef>
        <a:buClr>
          <a:srgbClr val="00AAFF"/>
        </a:buClr>
        <a:buFont typeface="Wingdings" panose="05000000000000000000" pitchFamily="2" charset="2"/>
        <a:buChar char="§"/>
        <a:defRPr sz="1600" kern="1200">
          <a:solidFill>
            <a:srgbClr val="2E2C70"/>
          </a:solidFill>
          <a:latin typeface="Arial" panose="020B0604020202020204" pitchFamily="34" charset="0"/>
          <a:ea typeface="+mn-ea"/>
          <a:cs typeface="Arial" panose="020B0604020202020204" pitchFamily="34" charset="0"/>
        </a:defRPr>
      </a:lvl3pPr>
      <a:lvl4pPr marL="1600200" indent="-284400" algn="l" defTabSz="914400" rtl="0" eaLnBrk="1" latinLnBrk="0" hangingPunct="1">
        <a:lnSpc>
          <a:spcPct val="110000"/>
        </a:lnSpc>
        <a:spcBef>
          <a:spcPts val="800"/>
        </a:spcBef>
        <a:buClr>
          <a:srgbClr val="00AAFF"/>
        </a:buClr>
        <a:buFont typeface="Wingdings" panose="05000000000000000000" pitchFamily="2" charset="2"/>
        <a:buChar char="§"/>
        <a:defRPr sz="1500" kern="1200">
          <a:solidFill>
            <a:srgbClr val="2E2C70"/>
          </a:solidFill>
          <a:latin typeface="Arial" panose="020B0604020202020204" pitchFamily="34" charset="0"/>
          <a:ea typeface="+mn-ea"/>
          <a:cs typeface="Arial" panose="020B0604020202020204" pitchFamily="34" charset="0"/>
        </a:defRPr>
      </a:lvl4pPr>
      <a:lvl5pPr marL="2057400" indent="-284400" algn="l" defTabSz="914400" rtl="0" eaLnBrk="1" latinLnBrk="0" hangingPunct="1">
        <a:lnSpc>
          <a:spcPct val="110000"/>
        </a:lnSpc>
        <a:spcBef>
          <a:spcPts val="800"/>
        </a:spcBef>
        <a:buClr>
          <a:srgbClr val="00AAFF"/>
        </a:buClr>
        <a:buFont typeface="Wingdings" panose="05000000000000000000" pitchFamily="2" charset="2"/>
        <a:buChar char="§"/>
        <a:defRPr sz="1400" kern="1200">
          <a:solidFill>
            <a:srgbClr val="2E2C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2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1674419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801" r:id="rId79"/>
    <p:sldLayoutId id="2147483802" r:id="rId80"/>
  </p:sldLayoutIdLst>
  <p:hf hdr="0" dt="0"/>
  <p:txStyles>
    <p:titleStyle>
      <a:lvl1pPr algn="l" defTabSz="914423" rtl="0" eaLnBrk="1" latinLnBrk="0" hangingPunct="1">
        <a:lnSpc>
          <a:spcPct val="90000"/>
        </a:lnSpc>
        <a:spcBef>
          <a:spcPct val="0"/>
        </a:spcBef>
        <a:buNone/>
        <a:defRPr lang="en-US" sz="4400" b="1" i="0" kern="1200" spc="5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23" rtl="0" eaLnBrk="1" latinLnBrk="0" hangingPunct="1">
        <a:lnSpc>
          <a:spcPct val="90000"/>
        </a:lnSpc>
        <a:spcBef>
          <a:spcPts val="1001"/>
        </a:spcBef>
        <a:buFont typeface="Arial"/>
        <a:buNone/>
        <a:defRPr lang="en-US" sz="3600" b="1" i="0" kern="1200" cap="all" spc="15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0" indent="0" algn="l" defTabSz="914423" rtl="0" eaLnBrk="1" latinLnBrk="0" hangingPunct="1">
        <a:lnSpc>
          <a:spcPct val="90000"/>
        </a:lnSpc>
        <a:spcBef>
          <a:spcPts val="500"/>
        </a:spcBef>
        <a:buFont typeface="Arial"/>
        <a:buNone/>
        <a:defRPr lang="en-US" sz="1801" b="1" i="0" kern="1200" cap="all" spc="601"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0" indent="0" algn="l" defTabSz="914423" rtl="0" eaLnBrk="1" latinLnBrk="0" hangingPunct="1">
        <a:lnSpc>
          <a:spcPct val="90000"/>
        </a:lnSpc>
        <a:spcBef>
          <a:spcPts val="500"/>
        </a:spcBef>
        <a:buFont typeface="Arial"/>
        <a:buNone/>
        <a:defRPr lang="en-US" sz="1401" b="0" i="0" kern="1200" cap="all" spc="400" baseline="0" dirty="0" smtClean="0">
          <a:solidFill>
            <a:schemeClr val="accent4"/>
          </a:solidFill>
          <a:latin typeface="Arial" panose="020B0604020202020204" pitchFamily="34" charset="0"/>
          <a:ea typeface="Arial" panose="020B0604020202020204" pitchFamily="34" charset="0"/>
          <a:cs typeface="Arial" panose="020B0604020202020204" pitchFamily="34" charset="0"/>
        </a:defRPr>
      </a:lvl3pPr>
      <a:lvl4pPr marL="0" indent="0" algn="l" defTabSz="914423" rtl="0" eaLnBrk="1" latinLnBrk="0" hangingPunct="1">
        <a:lnSpc>
          <a:spcPct val="90000"/>
        </a:lnSpc>
        <a:spcBef>
          <a:spcPts val="500"/>
        </a:spcBef>
        <a:buFont typeface="Arial"/>
        <a:buNone/>
        <a:defRPr sz="1401" b="1" i="0" kern="1200" spc="10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0" indent="0" algn="l" defTabSz="914423" rtl="0" eaLnBrk="1" latinLnBrk="0" hangingPunct="1">
        <a:lnSpc>
          <a:spcPct val="120000"/>
        </a:lnSpc>
        <a:spcBef>
          <a:spcPts val="500"/>
        </a:spcBef>
        <a:buFont typeface="Arial"/>
        <a:buNone/>
        <a:defRPr lang="en-US" sz="1001" b="0" i="0" kern="1200" dirty="0">
          <a:solidFill>
            <a:schemeClr val="accent4"/>
          </a:solidFill>
          <a:latin typeface="Arial" panose="020B0604020202020204" pitchFamily="34" charset="0"/>
          <a:ea typeface="Arial" panose="020B0604020202020204" pitchFamily="34" charset="0"/>
          <a:cs typeface="Arial" panose="020B0604020202020204" pitchFamily="34" charset="0"/>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036C-9E7C-4FFC-99FA-414B61E345DD}" type="datetimeFigureOut">
              <a:rPr lang="en-US" smtClean="0"/>
              <a:t>2/17/2025</a:t>
            </a:fld>
            <a:endParaRPr lang="en-US"/>
          </a:p>
        </p:txBody>
      </p:sp>
      <p:sp>
        <p:nvSpPr>
          <p:cNvPr id="5" name="Footer Placeholder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580AB-5C3C-4B4F-8E2A-8B7A0A8CE695}" type="slidenum">
              <a:rPr lang="en-US" smtClean="0"/>
              <a:t>‹#›</a:t>
            </a:fld>
            <a:endParaRPr lang="en-US"/>
          </a:p>
        </p:txBody>
      </p:sp>
    </p:spTree>
    <p:extLst>
      <p:ext uri="{BB962C8B-B14F-4D97-AF65-F5344CB8AC3E}">
        <p14:creationId xmlns:p14="http://schemas.microsoft.com/office/powerpoint/2010/main" val="154977289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3.xml"/><Relationship Id="rId4" Type="http://schemas.openxmlformats.org/officeDocument/2006/relationships/hyperlink" Target="mailto:ickiesha.henry@london.Gov.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04.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hyperlink" Target="mailto:ickiesha.henry@london.gov.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05.xml"/><Relationship Id="rId5" Type="http://schemas.openxmlformats.org/officeDocument/2006/relationships/image" Target="../media/image29.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0.xml"/><Relationship Id="rId5" Type="http://schemas.microsoft.com/office/2007/relationships/hdphoto" Target="../media/hdphoto1.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1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4.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9627" y="2540000"/>
            <a:ext cx="9144000" cy="1291895"/>
          </a:xfrm>
        </p:spPr>
        <p:txBody>
          <a:bodyPr>
            <a:normAutofit fontScale="90000"/>
          </a:bodyPr>
          <a:lstStyle/>
          <a:p>
            <a:r>
              <a:rPr lang="en-GB" sz="4800" b="1" dirty="0"/>
              <a:t>Preventing Youth Violence: </a:t>
            </a:r>
            <a:br>
              <a:rPr lang="en-GB" sz="4800" b="1" dirty="0"/>
            </a:br>
            <a:r>
              <a:rPr lang="en-GB" sz="4800" b="1" dirty="0"/>
              <a:t>Research &amp; Evidence Conference 2025</a:t>
            </a:r>
          </a:p>
        </p:txBody>
      </p:sp>
      <p:sp>
        <p:nvSpPr>
          <p:cNvPr id="3" name="Subtitle 2"/>
          <p:cNvSpPr>
            <a:spLocks noGrp="1"/>
          </p:cNvSpPr>
          <p:nvPr>
            <p:ph type="subTitle" idx="1"/>
          </p:nvPr>
        </p:nvSpPr>
        <p:spPr>
          <a:xfrm>
            <a:off x="0" y="4643800"/>
            <a:ext cx="12192000" cy="1655762"/>
          </a:xfrm>
        </p:spPr>
        <p:txBody>
          <a:bodyPr>
            <a:normAutofit/>
          </a:bodyPr>
          <a:lstStyle/>
          <a:p>
            <a:r>
              <a:rPr lang="en-GB" sz="4400" dirty="0"/>
              <a:t>Mentoring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391" y="1046840"/>
            <a:ext cx="4147236" cy="1371898"/>
          </a:xfrm>
          <a:prstGeom prst="rect">
            <a:avLst/>
          </a:prstGeom>
          <a:solidFill>
            <a:schemeClr val="bg1"/>
          </a:solidFill>
        </p:spPr>
      </p:pic>
      <p:cxnSp>
        <p:nvCxnSpPr>
          <p:cNvPr id="6" name="Straight Connector 5"/>
          <p:cNvCxnSpPr/>
          <p:nvPr/>
        </p:nvCxnSpPr>
        <p:spPr>
          <a:xfrm>
            <a:off x="1708551" y="2452913"/>
            <a:ext cx="8959448" cy="1873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708551" y="3898134"/>
            <a:ext cx="8959448" cy="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276" y="762860"/>
            <a:ext cx="3165790" cy="1513402"/>
          </a:xfrm>
          <a:prstGeom prst="rect">
            <a:avLst/>
          </a:prstGeom>
        </p:spPr>
      </p:pic>
    </p:spTree>
    <p:extLst>
      <p:ext uri="{BB962C8B-B14F-4D97-AF65-F5344CB8AC3E}">
        <p14:creationId xmlns:p14="http://schemas.microsoft.com/office/powerpoint/2010/main" val="394504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571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617E7-44D9-49AA-9001-1EAB037C4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71" y="4600865"/>
            <a:ext cx="6635509" cy="2164084"/>
          </a:xfrm>
          <a:prstGeom prst="rect">
            <a:avLst/>
          </a:prstGeom>
        </p:spPr>
      </p:pic>
      <p:sp>
        <p:nvSpPr>
          <p:cNvPr id="3" name="Subtitle 3">
            <a:extLst>
              <a:ext uri="{FF2B5EF4-FFF2-40B4-BE49-F238E27FC236}">
                <a16:creationId xmlns:a16="http://schemas.microsoft.com/office/drawing/2014/main" id="{8436471F-2374-4EB3-B3EA-CF01EDE97109}"/>
              </a:ext>
            </a:extLst>
          </p:cNvPr>
          <p:cNvSpPr txBox="1">
            <a:spLocks/>
          </p:cNvSpPr>
          <p:nvPr/>
        </p:nvSpPr>
        <p:spPr>
          <a:xfrm>
            <a:off x="825273" y="2185660"/>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Girls &amp; Young women’s Mentoring programme</a:t>
            </a: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(Maia &amp; Lift Programme)</a:t>
            </a:r>
            <a:endParaRPr kumimoji="0" lang="en-GB" sz="1100" b="1" i="0" u="none" strike="noStrike" kern="1200" cap="all"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GB" sz="1100" b="1" i="0" u="none" strike="noStrike" kern="1200" cap="all"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GB" sz="2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F3BC71B-CACC-81B2-6F62-0FA973DE783E}"/>
              </a:ext>
            </a:extLst>
          </p:cNvPr>
          <p:cNvSpPr txBox="1"/>
          <p:nvPr/>
        </p:nvSpPr>
        <p:spPr>
          <a:xfrm>
            <a:off x="2953377" y="3636085"/>
            <a:ext cx="6562165" cy="8679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1800" b="0" i="0" u="sng" strike="noStrike" kern="1200" cap="none" spc="0" normalizeH="0" baseline="0" noProof="0">
                <a:ln>
                  <a:noFill/>
                </a:ln>
                <a:solidFill>
                  <a:prstClr val="white"/>
                </a:solidFill>
                <a:effectLst/>
                <a:uLnTx/>
                <a:uFillTx/>
                <a:latin typeface="Calibri" panose="020F0502020204030204"/>
                <a:ea typeface="+mn-ea"/>
                <a:cs typeface="Arial"/>
                <a:hlinkClick r:id="" action="ppaction://noaction">
                  <a:extLst>
                    <a:ext uri="{A12FA001-AC4F-418D-AE19-62706E023703}">
                      <ahyp:hlinkClr xmlns="" xmlns:ahyp="http://schemas.microsoft.com/office/drawing/2018/hyperlinkcolor" val="tx"/>
                    </a:ext>
                  </a:extLst>
                </a:hlinkClick>
              </a:rPr>
              <a:t>Nickiesha Henry (</a:t>
            </a:r>
            <a:r>
              <a:rPr kumimoji="0" lang="en-GB" sz="1800" b="0" i="0" u="sng" strike="noStrike" kern="1200" cap="none" spc="0" normalizeH="0" baseline="0" noProof="0">
                <a:ln>
                  <a:noFill/>
                </a:ln>
                <a:solidFill>
                  <a:prstClr val="white"/>
                </a:solidFill>
                <a:effectLst/>
                <a:uLnTx/>
                <a:uFillTx/>
                <a:latin typeface="Calibri" panose="020F0502020204030204"/>
                <a:ea typeface="+mn-ea"/>
                <a:cs typeface="Arial"/>
              </a:rPr>
              <a:t>n</a:t>
            </a:r>
            <a:r>
              <a:rPr kumimoji="0" lang="en-GB" sz="1800" b="0" i="0" u="sng" strike="noStrike" kern="1200" cap="none" spc="0" normalizeH="0" baseline="0" noProof="0">
                <a:ln>
                  <a:noFill/>
                </a:ln>
                <a:solidFill>
                  <a:prstClr val="white"/>
                </a:solidFill>
                <a:effectLst/>
                <a:uLnTx/>
                <a:uFillTx/>
                <a:latin typeface="Calibri" panose="020F0502020204030204"/>
                <a:ea typeface="+mn-ea"/>
                <a:cs typeface="Arial"/>
                <a:hlinkClick r:id="rId4">
                  <a:extLst>
                    <a:ext uri="{A12FA001-AC4F-418D-AE19-62706E023703}">
                      <ahyp:hlinkClr xmlns="" xmlns:ahyp="http://schemas.microsoft.com/office/drawing/2018/hyperlinkcolor" val="tx"/>
                    </a:ext>
                  </a:extLst>
                </a:hlinkClick>
              </a:rPr>
              <a:t>ickiesha.henry@london.gov.uk</a:t>
            </a:r>
            <a:r>
              <a:rPr kumimoji="0" lang="en-GB" sz="1800" b="0" i="0" u="sng" strike="noStrike" kern="1200" cap="none" spc="0" normalizeH="0" baseline="0" noProof="0">
                <a:ln>
                  <a:noFill/>
                </a:ln>
                <a:solidFill>
                  <a:prstClr val="white"/>
                </a:solidFill>
                <a:effectLst/>
                <a:uLnTx/>
                <a:uFillTx/>
                <a:latin typeface="Calibri" panose="020F0502020204030204"/>
                <a:ea typeface="+mn-ea"/>
                <a:cs typeface="Arial"/>
                <a:hlinkClick r:id="" action="ppaction://noaction">
                  <a:extLst>
                    <a:ext uri="{A12FA001-AC4F-418D-AE19-62706E023703}">
                      <ahyp:hlinkClr xmlns="" xmlns:ahyp="http://schemas.microsoft.com/office/drawing/2018/hyperlinkcolor" val="tx"/>
                    </a:ext>
                  </a:extLst>
                </a:hlinkClick>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hlinkClick r:id="" action="ppaction://noaction">
                  <a:extLst>
                    <a:ext uri="{A12FA001-AC4F-418D-AE19-62706E023703}">
                      <ahyp:hlinkClr xmlns="" xmlns:ahyp="http://schemas.microsoft.com/office/drawing/2018/hyperlinkcolor" val="tx"/>
                    </a:ext>
                  </a:extLst>
                </a:hlinkClick>
              </a:rPr>
              <a:t>Eleanor Parker </a:t>
            </a:r>
            <a:r>
              <a:rPr kumimoji="0" lang="en-GB" sz="1800" b="0" i="0" u="sng" strike="noStrike" kern="1200" cap="none" spc="0" normalizeH="0" baseline="0" noProof="0">
                <a:ln>
                  <a:noFill/>
                </a:ln>
                <a:solidFill>
                  <a:prstClr val="white"/>
                </a:solidFill>
                <a:effectLst/>
                <a:uLnTx/>
                <a:uFillTx/>
                <a:latin typeface="Calibri" panose="020F0502020204030204"/>
                <a:ea typeface="+mn-ea"/>
                <a:cs typeface="+mn-cs"/>
                <a:hlinkClick r:id="" action="ppaction://noaction">
                  <a:extLst>
                    <a:ext uri="{A12FA001-AC4F-418D-AE19-62706E023703}">
                      <ahyp:hlinkClr xmlns="" xmlns:ahyp="http://schemas.microsoft.com/office/drawing/2018/hyperlinkcolor" val="tx"/>
                    </a:ext>
                  </a:extLst>
                </a:hlinkClick>
              </a:rPr>
              <a:t>(eleanor.parker@london.gov.uk)</a:t>
            </a:r>
            <a:endParaRPr kumimoji="0" lang="en-GB" sz="1800" b="0" i="0" u="sng" strike="noStrike" kern="1200" cap="all"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35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01959" y="6020026"/>
            <a:ext cx="2290041" cy="748627"/>
          </a:xfrm>
          <a:prstGeom prst="rect">
            <a:avLst/>
          </a:prstGeom>
        </p:spPr>
      </p:pic>
      <p:sp>
        <p:nvSpPr>
          <p:cNvPr id="3" name="Subtitle 3">
            <a:extLst>
              <a:ext uri="{FF2B5EF4-FFF2-40B4-BE49-F238E27FC236}">
                <a16:creationId xmlns:a16="http://schemas.microsoft.com/office/drawing/2014/main" id="{43BAD127-B31A-4C5B-A236-85DCD8424443}"/>
              </a:ext>
            </a:extLst>
          </p:cNvPr>
          <p:cNvSpPr txBox="1">
            <a:spLocks/>
          </p:cNvSpPr>
          <p:nvPr/>
        </p:nvSpPr>
        <p:spPr>
          <a:xfrm>
            <a:off x="826532" y="484735"/>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Introduction</a:t>
            </a:r>
          </a:p>
        </p:txBody>
      </p:sp>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25344128-83D7-630B-3AD2-BDC2CF6CAFE4}"/>
              </a:ext>
            </a:extLst>
          </p:cNvPr>
          <p:cNvSpPr/>
          <p:nvPr/>
        </p:nvSpPr>
        <p:spPr>
          <a:xfrm>
            <a:off x="2036362" y="1634059"/>
            <a:ext cx="2655455" cy="2614174"/>
          </a:xfrm>
          <a:prstGeom prst="flowChartConnector">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Connector 6">
            <a:extLst>
              <a:ext uri="{FF2B5EF4-FFF2-40B4-BE49-F238E27FC236}">
                <a16:creationId xmlns:a16="http://schemas.microsoft.com/office/drawing/2014/main" id="{D0FBD775-3E67-900B-7007-70CDCD28B587}"/>
              </a:ext>
            </a:extLst>
          </p:cNvPr>
          <p:cNvSpPr/>
          <p:nvPr/>
        </p:nvSpPr>
        <p:spPr>
          <a:xfrm>
            <a:off x="7535853" y="1536262"/>
            <a:ext cx="2619784" cy="2614174"/>
          </a:xfrm>
          <a:prstGeom prst="flowChartConnector">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4F8A5FD-3797-78C7-6EA2-3F8B2156444D}"/>
              </a:ext>
            </a:extLst>
          </p:cNvPr>
          <p:cNvSpPr txBox="1"/>
          <p:nvPr/>
        </p:nvSpPr>
        <p:spPr>
          <a:xfrm>
            <a:off x="1915750" y="4577610"/>
            <a:ext cx="28610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85713"/>
                </a:solidFill>
                <a:effectLst/>
                <a:uLnTx/>
                <a:uFillTx/>
                <a:latin typeface="Calibri" panose="020F0502020204030204"/>
                <a:ea typeface="+mn-ea"/>
                <a:cs typeface="+mn-cs"/>
              </a:rPr>
              <a:t>NICKIESHA HENRY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Programme Manager</a:t>
            </a:r>
          </a:p>
        </p:txBody>
      </p:sp>
      <p:sp>
        <p:nvSpPr>
          <p:cNvPr id="9" name="TextBox 8">
            <a:extLst>
              <a:ext uri="{FF2B5EF4-FFF2-40B4-BE49-F238E27FC236}">
                <a16:creationId xmlns:a16="http://schemas.microsoft.com/office/drawing/2014/main" id="{2D27B547-1D3E-7AF4-E07E-BBC590216FE2}"/>
              </a:ext>
            </a:extLst>
          </p:cNvPr>
          <p:cNvSpPr txBox="1"/>
          <p:nvPr/>
        </p:nvSpPr>
        <p:spPr>
          <a:xfrm>
            <a:off x="7415246" y="4546622"/>
            <a:ext cx="28610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85713"/>
                </a:solidFill>
                <a:effectLst/>
                <a:uLnTx/>
                <a:uFillTx/>
                <a:latin typeface="Calibri" panose="020F0502020204030204"/>
                <a:ea typeface="+mn-ea"/>
                <a:cs typeface="+mn-cs"/>
              </a:rPr>
              <a:t>ELEANOR PARKER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Research and Performance Analyst</a:t>
            </a:r>
          </a:p>
        </p:txBody>
      </p:sp>
      <p:pic>
        <p:nvPicPr>
          <p:cNvPr id="3074" name="58EC4324-C6A3-4595-AF57-CE9F6CBE477B" descr="IMG_0126.jpg">
            <a:extLst>
              <a:ext uri="{FF2B5EF4-FFF2-40B4-BE49-F238E27FC236}">
                <a16:creationId xmlns:a16="http://schemas.microsoft.com/office/drawing/2014/main" id="{F2ADCB5C-DD9A-B1CA-DF8C-846EA6D38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90" t="6199" r="1151" b="17142"/>
          <a:stretch/>
        </p:blipFill>
        <p:spPr bwMode="auto">
          <a:xfrm>
            <a:off x="7535853" y="1530652"/>
            <a:ext cx="2619784" cy="2619784"/>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F6402F5-A3D8-BEE5-330A-CA524DAB68C1}"/>
              </a:ext>
            </a:extLst>
          </p:cNvPr>
          <p:cNvPicPr>
            <a:picLocks noChangeAspect="1"/>
          </p:cNvPicPr>
          <p:nvPr/>
        </p:nvPicPr>
        <p:blipFill rotWithShape="1">
          <a:blip r:embed="rId5"/>
          <a:srcRect l="-1258" t="18250" r="-173" b="8443"/>
          <a:stretch/>
        </p:blipFill>
        <p:spPr>
          <a:xfrm>
            <a:off x="2036361" y="1634058"/>
            <a:ext cx="2655455" cy="2614175"/>
          </a:xfrm>
          <a:prstGeom prst="flowChartConnector">
            <a:avLst/>
          </a:prstGeom>
        </p:spPr>
      </p:pic>
    </p:spTree>
    <p:extLst>
      <p:ext uri="{BB962C8B-B14F-4D97-AF65-F5344CB8AC3E}">
        <p14:creationId xmlns:p14="http://schemas.microsoft.com/office/powerpoint/2010/main" val="335386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A5257-619E-9E59-3FDE-031B3D6EC143}"/>
              </a:ext>
            </a:extLst>
          </p:cNvPr>
          <p:cNvPicPr>
            <a:picLocks noChangeAspect="1"/>
          </p:cNvPicPr>
          <p:nvPr/>
        </p:nvPicPr>
        <p:blipFill>
          <a:blip r:embed="rId3"/>
          <a:stretch>
            <a:fillRect/>
          </a:stretch>
        </p:blipFill>
        <p:spPr>
          <a:xfrm>
            <a:off x="1189280" y="0"/>
            <a:ext cx="9716201" cy="6842076"/>
          </a:xfrm>
          <a:prstGeom prst="rect">
            <a:avLst/>
          </a:prstGeom>
        </p:spPr>
      </p:pic>
    </p:spTree>
    <p:extLst>
      <p:ext uri="{BB962C8B-B14F-4D97-AF65-F5344CB8AC3E}">
        <p14:creationId xmlns:p14="http://schemas.microsoft.com/office/powerpoint/2010/main" val="3164283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435" y="5728062"/>
            <a:ext cx="3415146" cy="1116430"/>
          </a:xfrm>
          <a:prstGeom prst="rect">
            <a:avLst/>
          </a:prstGeom>
        </p:spPr>
      </p:pic>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789876" y="9252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900B5E-79E1-452D-8B5E-F26BB80C060E}"/>
              </a:ext>
            </a:extLst>
          </p:cNvPr>
          <p:cNvSpPr txBox="1"/>
          <p:nvPr/>
        </p:nvSpPr>
        <p:spPr>
          <a:xfrm>
            <a:off x="852221" y="1357223"/>
            <a:ext cx="885707" cy="894732"/>
          </a:xfrm>
          <a:prstGeom prst="rect">
            <a:avLst/>
          </a:prstGeom>
          <a:noFill/>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ubtitle 3">
            <a:extLst>
              <a:ext uri="{FF2B5EF4-FFF2-40B4-BE49-F238E27FC236}">
                <a16:creationId xmlns:a16="http://schemas.microsoft.com/office/drawing/2014/main" id="{F393A5F6-BFCA-4BAA-902C-E516E29AD1CC}"/>
              </a:ext>
            </a:extLst>
          </p:cNvPr>
          <p:cNvSpPr txBox="1">
            <a:spLocks/>
          </p:cNvSpPr>
          <p:nvPr/>
        </p:nvSpPr>
        <p:spPr>
          <a:xfrm>
            <a:off x="852221" y="361488"/>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6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Background to support for girls and Young Women</a:t>
            </a:r>
          </a:p>
        </p:txBody>
      </p:sp>
      <p:graphicFrame>
        <p:nvGraphicFramePr>
          <p:cNvPr id="14" name="Diagram 13">
            <a:extLst>
              <a:ext uri="{FF2B5EF4-FFF2-40B4-BE49-F238E27FC236}">
                <a16:creationId xmlns:a16="http://schemas.microsoft.com/office/drawing/2014/main" id="{EEB35993-EA56-B717-291F-3438587B0EBE}"/>
              </a:ext>
            </a:extLst>
          </p:cNvPr>
          <p:cNvGraphicFramePr/>
          <p:nvPr/>
        </p:nvGraphicFramePr>
        <p:xfrm>
          <a:off x="727531" y="1173441"/>
          <a:ext cx="10549902" cy="1167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Rectangle 16">
            <a:extLst>
              <a:ext uri="{FF2B5EF4-FFF2-40B4-BE49-F238E27FC236}">
                <a16:creationId xmlns:a16="http://schemas.microsoft.com/office/drawing/2014/main" id="{ABFF35E6-2B23-C06E-D780-7FE8940D6F86}"/>
              </a:ext>
            </a:extLst>
          </p:cNvPr>
          <p:cNvSpPr/>
          <p:nvPr/>
        </p:nvSpPr>
        <p:spPr>
          <a:xfrm>
            <a:off x="852221" y="3915936"/>
            <a:ext cx="3137077" cy="895730"/>
          </a:xfrm>
          <a:prstGeom prst="rect">
            <a:avLst/>
          </a:prstGeom>
          <a:solidFill>
            <a:srgbClr val="E85713">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Safe spaces &amp; Support for Girls and Young Women </a:t>
            </a:r>
          </a:p>
        </p:txBody>
      </p:sp>
      <p:sp>
        <p:nvSpPr>
          <p:cNvPr id="18" name="Rectangle 17">
            <a:extLst>
              <a:ext uri="{FF2B5EF4-FFF2-40B4-BE49-F238E27FC236}">
                <a16:creationId xmlns:a16="http://schemas.microsoft.com/office/drawing/2014/main" id="{65E39A70-5E3F-0441-0F2C-C985A5CF0566}"/>
              </a:ext>
            </a:extLst>
          </p:cNvPr>
          <p:cNvSpPr/>
          <p:nvPr/>
        </p:nvSpPr>
        <p:spPr>
          <a:xfrm>
            <a:off x="852221" y="5100783"/>
            <a:ext cx="3137077" cy="895730"/>
          </a:xfrm>
          <a:prstGeom prst="rect">
            <a:avLst/>
          </a:prstGeom>
          <a:solidFill>
            <a:srgbClr val="E85713">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Training for teachers and staff in Youth Settings with a gendered approach</a:t>
            </a:r>
          </a:p>
        </p:txBody>
      </p:sp>
      <p:sp>
        <p:nvSpPr>
          <p:cNvPr id="19" name="Rectangle 18">
            <a:extLst>
              <a:ext uri="{FF2B5EF4-FFF2-40B4-BE49-F238E27FC236}">
                <a16:creationId xmlns:a16="http://schemas.microsoft.com/office/drawing/2014/main" id="{499C60A7-6E06-2269-E52A-AC4A01583817}"/>
              </a:ext>
            </a:extLst>
          </p:cNvPr>
          <p:cNvSpPr/>
          <p:nvPr/>
        </p:nvSpPr>
        <p:spPr>
          <a:xfrm>
            <a:off x="852221" y="2731089"/>
            <a:ext cx="3137077" cy="895730"/>
          </a:xfrm>
          <a:prstGeom prst="rect">
            <a:avLst/>
          </a:prstGeom>
          <a:solidFill>
            <a:srgbClr val="E85713">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Consultation with the sector and YPAG</a:t>
            </a:r>
          </a:p>
        </p:txBody>
      </p:sp>
      <p:sp>
        <p:nvSpPr>
          <p:cNvPr id="20" name="Rectangle 19">
            <a:extLst>
              <a:ext uri="{FF2B5EF4-FFF2-40B4-BE49-F238E27FC236}">
                <a16:creationId xmlns:a16="http://schemas.microsoft.com/office/drawing/2014/main" id="{1EF4CFCB-00CE-D2FE-E682-7992DCC338FC}"/>
              </a:ext>
            </a:extLst>
          </p:cNvPr>
          <p:cNvSpPr/>
          <p:nvPr/>
        </p:nvSpPr>
        <p:spPr>
          <a:xfrm>
            <a:off x="4357742" y="3178954"/>
            <a:ext cx="3137077" cy="1260401"/>
          </a:xfrm>
          <a:prstGeom prst="rect">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LOT 1</a:t>
            </a: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a:t>
            </a:r>
            <a:r>
              <a:rPr kumimoji="0" lang="en-GB" sz="1800" b="0" i="1"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Intensive training for staff working with young women and girls in school settings.</a:t>
            </a:r>
          </a:p>
        </p:txBody>
      </p:sp>
      <p:sp>
        <p:nvSpPr>
          <p:cNvPr id="21" name="Rectangle 20">
            <a:extLst>
              <a:ext uri="{FF2B5EF4-FFF2-40B4-BE49-F238E27FC236}">
                <a16:creationId xmlns:a16="http://schemas.microsoft.com/office/drawing/2014/main" id="{E88948AA-EF6D-5513-B0C0-37076718EE82}"/>
              </a:ext>
            </a:extLst>
          </p:cNvPr>
          <p:cNvSpPr/>
          <p:nvPr/>
        </p:nvSpPr>
        <p:spPr>
          <a:xfrm>
            <a:off x="4357742" y="4517009"/>
            <a:ext cx="3137077" cy="2200285"/>
          </a:xfrm>
          <a:prstGeom prst="rect">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LOT 2</a:t>
            </a: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a:t>
            </a:r>
            <a:r>
              <a:rPr kumimoji="0" lang="en-GB" sz="1800" b="0" i="1"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 community-based support service offering safe spaces and mentoring for young women (9-25 years), with a tailored programme for 18-25-year-olds navigating the adult system</a:t>
            </a: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t>
            </a:r>
          </a:p>
        </p:txBody>
      </p:sp>
      <p:sp>
        <p:nvSpPr>
          <p:cNvPr id="22" name="Rectangle 21">
            <a:extLst>
              <a:ext uri="{FF2B5EF4-FFF2-40B4-BE49-F238E27FC236}">
                <a16:creationId xmlns:a16="http://schemas.microsoft.com/office/drawing/2014/main" id="{7732F723-84A5-F217-E28C-5BC40AA06AE4}"/>
              </a:ext>
            </a:extLst>
          </p:cNvPr>
          <p:cNvSpPr/>
          <p:nvPr/>
        </p:nvSpPr>
        <p:spPr>
          <a:xfrm>
            <a:off x="7863263" y="2731089"/>
            <a:ext cx="3137077" cy="2369694"/>
          </a:xfrm>
          <a:prstGeom prst="rect">
            <a:avLst/>
          </a:prstGeom>
          <a:solidFill>
            <a:srgbClr val="E85713">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Evaluation findings of the pilot directly informed the commissioning of the Community-based Mentoring Programme</a:t>
            </a:r>
            <a:endParaRPr kumimoji="0" lang="en-GB" sz="1800" b="0" i="1"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2D009E1-C657-A1B4-E2E3-E638B0AF88A1}"/>
              </a:ext>
            </a:extLst>
          </p:cNvPr>
          <p:cNvSpPr/>
          <p:nvPr/>
        </p:nvSpPr>
        <p:spPr>
          <a:xfrm>
            <a:off x="4357742" y="2578126"/>
            <a:ext cx="3137077" cy="523958"/>
          </a:xfrm>
          <a:prstGeom prst="rect">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PILOT PROGRAMME</a:t>
            </a:r>
            <a:endParaRPr kumimoji="0" lang="en-GB" sz="1800" b="0" i="1"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776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descr="A picture containing diagram&#10;&#10;Description automatically generated">
            <a:extLst>
              <a:ext uri="{FF2B5EF4-FFF2-40B4-BE49-F238E27FC236}">
                <a16:creationId xmlns:a16="http://schemas.microsoft.com/office/drawing/2014/main" id="{1CABFDB6-B9BA-4082-B681-8E33F9363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279" y="5658671"/>
            <a:ext cx="4095413" cy="1338813"/>
          </a:xfrm>
          <a:prstGeom prst="rect">
            <a:avLst/>
          </a:prstGeom>
        </p:spPr>
      </p:pic>
      <p:pic>
        <p:nvPicPr>
          <p:cNvPr id="1026" name="Picture 2">
            <a:extLst>
              <a:ext uri="{FF2B5EF4-FFF2-40B4-BE49-F238E27FC236}">
                <a16:creationId xmlns:a16="http://schemas.microsoft.com/office/drawing/2014/main" id="{16728C49-60B7-0781-EE2F-8CBD741482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4" t="4737" r="11244" b="-4737"/>
          <a:stretch/>
        </p:blipFill>
        <p:spPr bwMode="auto">
          <a:xfrm>
            <a:off x="5492009" y="-595676"/>
            <a:ext cx="8588375" cy="8049352"/>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F02F4F-3755-7B1B-4DDE-5540C8854D10}"/>
              </a:ext>
            </a:extLst>
          </p:cNvPr>
          <p:cNvSpPr txBox="1"/>
          <p:nvPr/>
        </p:nvSpPr>
        <p:spPr>
          <a:xfrm>
            <a:off x="479972" y="393789"/>
            <a:ext cx="6027415" cy="480131"/>
          </a:xfrm>
          <a:prstGeom prst="rect">
            <a:avLst/>
          </a:prstGeom>
        </p:spPr>
        <p:txBody>
          <a:bodyPr vert="horz" lIns="0" tIns="36000" rIns="36000" bIns="36000" rtlCol="0">
            <a:noAutofit/>
          </a:bodyPr>
          <a:lstStyle>
            <a:defPPr>
              <a:defRPr lang="en-US"/>
            </a:defPPr>
            <a:lvl1pPr lvl="0" indent="0" algn="ctr">
              <a:lnSpc>
                <a:spcPct val="90000"/>
              </a:lnSpc>
              <a:spcBef>
                <a:spcPct val="0"/>
              </a:spcBef>
              <a:buFont typeface="Arial" panose="020B0604020202020204" pitchFamily="34" charset="0"/>
              <a:buNone/>
              <a:defRPr sz="2800" b="1" cap="all" baseline="0">
                <a:solidFill>
                  <a:srgbClr val="E85713"/>
                </a:solidFill>
                <a:latin typeface="Arial" panose="020B0604020202020204" pitchFamily="34" charset="0"/>
                <a:cs typeface="Arial" panose="020B0604020202020204" pitchFamily="34" charset="0"/>
              </a:defRPr>
            </a:lvl1pPr>
            <a:lvl2pPr indent="0" algn="ctr">
              <a:lnSpc>
                <a:spcPct val="100000"/>
              </a:lnSpc>
              <a:spcBef>
                <a:spcPts val="0"/>
              </a:spcBef>
              <a:buFont typeface="Arial" panose="020B0604020202020204" pitchFamily="34" charset="0"/>
              <a:buNone/>
              <a:defRPr sz="2000">
                <a:solidFill>
                  <a:schemeClr val="tx2"/>
                </a:solidFill>
                <a:cs typeface="Arial" panose="020B0604020202020204" pitchFamily="34" charset="0"/>
              </a:defRPr>
            </a:lvl2pPr>
            <a:lvl3pPr indent="0" algn="ctr">
              <a:lnSpc>
                <a:spcPct val="100000"/>
              </a:lnSpc>
              <a:spcBef>
                <a:spcPts val="0"/>
              </a:spcBef>
              <a:buFont typeface="Arial" panose="020B0604020202020204" pitchFamily="34" charset="0"/>
              <a:buNone/>
              <a:defRPr>
                <a:solidFill>
                  <a:schemeClr val="tx2"/>
                </a:solidFill>
                <a:cs typeface="Arial" panose="020B0604020202020204" pitchFamily="34" charset="0"/>
              </a:defRPr>
            </a:lvl3pPr>
            <a:lvl4pPr indent="0" algn="ctr">
              <a:lnSpc>
                <a:spcPct val="100000"/>
              </a:lnSpc>
              <a:spcBef>
                <a:spcPts val="0"/>
              </a:spcBef>
              <a:buFont typeface="Arial" panose="020B0604020202020204" pitchFamily="34" charset="0"/>
              <a:buNone/>
              <a:defRPr sz="1600">
                <a:solidFill>
                  <a:schemeClr val="tx2"/>
                </a:solidFill>
                <a:cs typeface="Arial" panose="020B0604020202020204" pitchFamily="34" charset="0"/>
              </a:defRPr>
            </a:lvl4pPr>
            <a:lvl5pPr indent="0" algn="ctr">
              <a:lnSpc>
                <a:spcPct val="100000"/>
              </a:lnSpc>
              <a:spcBef>
                <a:spcPts val="0"/>
              </a:spcBef>
              <a:buFont typeface="Arial" panose="020B0604020202020204" pitchFamily="34" charset="0"/>
              <a:buNone/>
              <a:defRPr sz="1600">
                <a:solidFill>
                  <a:schemeClr val="tx2"/>
                </a:solidFill>
                <a:cs typeface="Arial" panose="020B0604020202020204"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PURPOSE AND APPROACH</a:t>
            </a:r>
          </a:p>
        </p:txBody>
      </p:sp>
      <p:cxnSp>
        <p:nvCxnSpPr>
          <p:cNvPr id="7" name="Straight Connector 6">
            <a:extLst>
              <a:ext uri="{FF2B5EF4-FFF2-40B4-BE49-F238E27FC236}">
                <a16:creationId xmlns:a16="http://schemas.microsoft.com/office/drawing/2014/main" id="{C07E260F-A5EE-77C0-656D-9E7C5E341452}"/>
              </a:ext>
            </a:extLst>
          </p:cNvPr>
          <p:cNvCxnSpPr>
            <a:cxnSpLocks/>
          </p:cNvCxnSpPr>
          <p:nvPr/>
        </p:nvCxnSpPr>
        <p:spPr>
          <a:xfrm>
            <a:off x="656348" y="1051680"/>
            <a:ext cx="495346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6A5A65-A77D-8C53-2387-B6050B6B9B60}"/>
              </a:ext>
            </a:extLst>
          </p:cNvPr>
          <p:cNvSpPr txBox="1"/>
          <p:nvPr/>
        </p:nvSpPr>
        <p:spPr>
          <a:xfrm>
            <a:off x="234074" y="1131065"/>
            <a:ext cx="53710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Girls and Young Women, non-binary individuals (assigned female at birth) aged 9 to 25 who </a:t>
            </a:r>
            <a:r>
              <a:rPr kumimoji="0" lang="en-GB" sz="1800" b="0" i="0" u="none" strike="noStrike" kern="1200" cap="none" spc="0" normalizeH="0" baseline="0" noProof="0">
                <a:ln>
                  <a:noFill/>
                </a:ln>
                <a:solidFill>
                  <a:srgbClr val="313231"/>
                </a:solidFill>
                <a:effectLst/>
                <a:uLnTx/>
                <a:uFillTx/>
                <a:latin typeface="WordVisi_MSFontService"/>
                <a:ea typeface="+mn-ea"/>
                <a:cs typeface="+mn-cs"/>
              </a:rPr>
              <a:t>have one or more contextual risk factor(s)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AC55203-83FC-7647-22AB-C8DB207F8B29}"/>
              </a:ext>
            </a:extLst>
          </p:cNvPr>
          <p:cNvSpPr txBox="1"/>
          <p:nvPr/>
        </p:nvSpPr>
        <p:spPr>
          <a:xfrm>
            <a:off x="234074" y="2334792"/>
            <a:ext cx="52579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Across eight boroughs in London: Brent, Camden, Hackney, Islington, Kensington &amp; Chelsea, Newham, Tower Hamlets, and Westminster</a:t>
            </a:r>
          </a:p>
        </p:txBody>
      </p:sp>
      <p:sp>
        <p:nvSpPr>
          <p:cNvPr id="15" name="TextBox 14">
            <a:extLst>
              <a:ext uri="{FF2B5EF4-FFF2-40B4-BE49-F238E27FC236}">
                <a16:creationId xmlns:a16="http://schemas.microsoft.com/office/drawing/2014/main" id="{ACC5D58A-8285-5D42-C973-8A30B3571E22}"/>
              </a:ext>
            </a:extLst>
          </p:cNvPr>
          <p:cNvSpPr txBox="1"/>
          <p:nvPr/>
        </p:nvSpPr>
        <p:spPr>
          <a:xfrm>
            <a:off x="234074" y="3538519"/>
            <a:ext cx="52579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One to one support, mentoring and group work</a:t>
            </a:r>
          </a:p>
        </p:txBody>
      </p:sp>
      <p:sp>
        <p:nvSpPr>
          <p:cNvPr id="16" name="TextBox 15">
            <a:extLst>
              <a:ext uri="{FF2B5EF4-FFF2-40B4-BE49-F238E27FC236}">
                <a16:creationId xmlns:a16="http://schemas.microsoft.com/office/drawing/2014/main" id="{BADA3CB1-7AD4-0C8E-6664-97136BFD9DBA}"/>
              </a:ext>
            </a:extLst>
          </p:cNvPr>
          <p:cNvSpPr txBox="1"/>
          <p:nvPr/>
        </p:nvSpPr>
        <p:spPr>
          <a:xfrm>
            <a:off x="234074" y="4188248"/>
            <a:ext cx="547782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programme aims to foster trust, self-identity, and confidence, while equipping participants with the skills to recognise when and where to seek support. Approaches taken within this programme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Participant-led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Trauma-informed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Gender specific</a:t>
            </a:r>
          </a:p>
        </p:txBody>
      </p:sp>
    </p:spTree>
    <p:extLst>
      <p:ext uri="{BB962C8B-B14F-4D97-AF65-F5344CB8AC3E}">
        <p14:creationId xmlns:p14="http://schemas.microsoft.com/office/powerpoint/2010/main" val="3409661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98249" y="6206232"/>
            <a:ext cx="1993751" cy="651768"/>
          </a:xfrm>
          <a:prstGeom prst="rect">
            <a:avLst/>
          </a:prstGeom>
        </p:spPr>
      </p:pic>
      <p:sp>
        <p:nvSpPr>
          <p:cNvPr id="3" name="Subtitle 3">
            <a:extLst>
              <a:ext uri="{FF2B5EF4-FFF2-40B4-BE49-F238E27FC236}">
                <a16:creationId xmlns:a16="http://schemas.microsoft.com/office/drawing/2014/main" id="{43BAD127-B31A-4C5B-A236-85DCD8424443}"/>
              </a:ext>
            </a:extLst>
          </p:cNvPr>
          <p:cNvSpPr txBox="1">
            <a:spLocks/>
          </p:cNvSpPr>
          <p:nvPr/>
        </p:nvSpPr>
        <p:spPr>
          <a:xfrm>
            <a:off x="832855" y="484735"/>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How the Mentoring Works </a:t>
            </a:r>
          </a:p>
        </p:txBody>
      </p:sp>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3F77536-B66E-44C5-BECE-37CF73DDCD80}"/>
              </a:ext>
            </a:extLst>
          </p:cNvPr>
          <p:cNvPicPr>
            <a:picLocks noChangeAspect="1"/>
          </p:cNvPicPr>
          <p:nvPr/>
        </p:nvPicPr>
        <p:blipFill>
          <a:blip r:embed="rId4"/>
          <a:stretch>
            <a:fillRect/>
          </a:stretch>
        </p:blipFill>
        <p:spPr>
          <a:xfrm>
            <a:off x="4566055" y="2522088"/>
            <a:ext cx="4791871" cy="597460"/>
          </a:xfrm>
          <a:prstGeom prst="rect">
            <a:avLst/>
          </a:prstGeom>
        </p:spPr>
      </p:pic>
      <p:sp>
        <p:nvSpPr>
          <p:cNvPr id="8" name="Rectangle: Rounded Corners 7">
            <a:extLst>
              <a:ext uri="{FF2B5EF4-FFF2-40B4-BE49-F238E27FC236}">
                <a16:creationId xmlns:a16="http://schemas.microsoft.com/office/drawing/2014/main" id="{5612D3E9-E08C-24FE-E5C3-F02CD800BDCC}"/>
              </a:ext>
            </a:extLst>
          </p:cNvPr>
          <p:cNvSpPr/>
          <p:nvPr/>
        </p:nvSpPr>
        <p:spPr>
          <a:xfrm>
            <a:off x="1510748" y="1418966"/>
            <a:ext cx="4270986" cy="2800905"/>
          </a:xfrm>
          <a:prstGeom prst="roundRect">
            <a:avLst/>
          </a:prstGeom>
          <a:solidFill>
            <a:srgbClr val="E8571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MAIA</a:t>
            </a: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Ages 13-25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Delivered by Advance 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1:1 mentoring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Explore concepts of identity, healthy relationships and empowerment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Topics chosen by the GYW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Also referred to employability and therapeutic services</a:t>
            </a:r>
          </a:p>
        </p:txBody>
      </p:sp>
      <p:sp>
        <p:nvSpPr>
          <p:cNvPr id="10" name="Rectangle: Rounded Corners 9">
            <a:extLst>
              <a:ext uri="{FF2B5EF4-FFF2-40B4-BE49-F238E27FC236}">
                <a16:creationId xmlns:a16="http://schemas.microsoft.com/office/drawing/2014/main" id="{76E618AF-9736-E493-B405-73B7D196D59E}"/>
              </a:ext>
            </a:extLst>
          </p:cNvPr>
          <p:cNvSpPr/>
          <p:nvPr/>
        </p:nvSpPr>
        <p:spPr>
          <a:xfrm>
            <a:off x="6235148" y="1446001"/>
            <a:ext cx="4351446" cy="1218614"/>
          </a:xfrm>
          <a:prstGeom prst="roundRect">
            <a:avLst/>
          </a:prstGeom>
          <a:solidFill>
            <a:srgbClr val="E85713">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Employability Activities </a:t>
            </a:r>
            <a:r>
              <a:rPr kumimoji="0" lang="en-GB"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delivered by Working Chance for young women aged 18-25. Coaching aimed to develop skills such as CV writing and interview skills.</a:t>
            </a: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3E567BB-F654-593A-D3AF-38375EABD111}"/>
              </a:ext>
            </a:extLst>
          </p:cNvPr>
          <p:cNvSpPr/>
          <p:nvPr/>
        </p:nvSpPr>
        <p:spPr>
          <a:xfrm>
            <a:off x="6235148" y="2853018"/>
            <a:ext cx="4351446" cy="1218614"/>
          </a:xfrm>
          <a:prstGeom prst="roundRect">
            <a:avLst/>
          </a:prstGeom>
          <a:solidFill>
            <a:srgbClr val="E85713">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Therapeutic workshops </a:t>
            </a:r>
            <a:r>
              <a:rPr kumimoji="0" lang="en-GB"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delivered by Women’s Trust for young women aged 16-25 to develop techniques for anxiety and mindfulness, building confidence and resilience</a:t>
            </a: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85EDD2E-5ADF-3F5C-6E10-C48792C1DFA5}"/>
              </a:ext>
            </a:extLst>
          </p:cNvPr>
          <p:cNvSpPr/>
          <p:nvPr/>
        </p:nvSpPr>
        <p:spPr>
          <a:xfrm>
            <a:off x="1510748" y="4408274"/>
            <a:ext cx="9075846" cy="1964991"/>
          </a:xfrm>
          <a:prstGeom prst="roundRect">
            <a:avLst/>
          </a:prstGeom>
          <a:solidFill>
            <a:srgbClr val="E8571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Ages 9-13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Delivered by Chance 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1:1 mentoring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Skills development including social &amp; emotional skills and coping mechanisms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Varied activities including trips on the tube and local shopping centres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6" name="Arrow: Striped Right 15">
            <a:extLst>
              <a:ext uri="{FF2B5EF4-FFF2-40B4-BE49-F238E27FC236}">
                <a16:creationId xmlns:a16="http://schemas.microsoft.com/office/drawing/2014/main" id="{CFCDA6EA-9125-248A-B3AF-63A3443BE953}"/>
              </a:ext>
            </a:extLst>
          </p:cNvPr>
          <p:cNvSpPr/>
          <p:nvPr/>
        </p:nvSpPr>
        <p:spPr>
          <a:xfrm>
            <a:off x="5871660" y="1989657"/>
            <a:ext cx="273562" cy="131302"/>
          </a:xfrm>
          <a:prstGeom prst="striped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Striped Right 16">
            <a:extLst>
              <a:ext uri="{FF2B5EF4-FFF2-40B4-BE49-F238E27FC236}">
                <a16:creationId xmlns:a16="http://schemas.microsoft.com/office/drawing/2014/main" id="{99F5CFD9-7127-967A-FA13-638BBF47FCC6}"/>
              </a:ext>
            </a:extLst>
          </p:cNvPr>
          <p:cNvSpPr/>
          <p:nvPr/>
        </p:nvSpPr>
        <p:spPr>
          <a:xfrm>
            <a:off x="5871660" y="3363350"/>
            <a:ext cx="273562" cy="131302"/>
          </a:xfrm>
          <a:prstGeom prst="striped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78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02007" y="6054611"/>
            <a:ext cx="2489993" cy="813993"/>
          </a:xfrm>
          <a:prstGeom prst="rect">
            <a:avLst/>
          </a:prstGeom>
        </p:spPr>
      </p:pic>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Subtitle 3">
            <a:extLst>
              <a:ext uri="{FF2B5EF4-FFF2-40B4-BE49-F238E27FC236}">
                <a16:creationId xmlns:a16="http://schemas.microsoft.com/office/drawing/2014/main" id="{F393A5F6-BFCA-4BAA-902C-E516E29AD1CC}"/>
              </a:ext>
            </a:extLst>
          </p:cNvPr>
          <p:cNvSpPr txBox="1">
            <a:spLocks/>
          </p:cNvSpPr>
          <p:nvPr/>
        </p:nvSpPr>
        <p:spPr>
          <a:xfrm>
            <a:off x="826532" y="484735"/>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PILOT PROGRAMME: EVALUATION METHODOLOGY</a:t>
            </a:r>
          </a:p>
        </p:txBody>
      </p:sp>
      <p:sp>
        <p:nvSpPr>
          <p:cNvPr id="3" name="Rectangle 2">
            <a:extLst>
              <a:ext uri="{FF2B5EF4-FFF2-40B4-BE49-F238E27FC236}">
                <a16:creationId xmlns:a16="http://schemas.microsoft.com/office/drawing/2014/main" id="{85667E7C-7B72-1C0F-4C7E-43056FC0D4B9}"/>
              </a:ext>
            </a:extLst>
          </p:cNvPr>
          <p:cNvSpPr/>
          <p:nvPr/>
        </p:nvSpPr>
        <p:spPr>
          <a:xfrm>
            <a:off x="923748" y="1448708"/>
            <a:ext cx="10344501" cy="748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13231"/>
                </a:solidFill>
                <a:effectLst/>
                <a:uLnTx/>
                <a:uFillTx/>
                <a:latin typeface="Arial"/>
                <a:ea typeface="+mn-ea"/>
                <a:cs typeface="Arial"/>
              </a:rPr>
              <a:t>The VRU commissioned </a:t>
            </a:r>
            <a:r>
              <a:rPr kumimoji="0" lang="en-GB" sz="1600" b="1" i="0" u="none" strike="noStrike" kern="1200" cap="none" spc="0" normalizeH="0" baseline="0" noProof="0" err="1">
                <a:ln>
                  <a:noFill/>
                </a:ln>
                <a:solidFill>
                  <a:srgbClr val="313231"/>
                </a:solidFill>
                <a:effectLst/>
                <a:uLnTx/>
                <a:uFillTx/>
                <a:latin typeface="Arial"/>
                <a:ea typeface="+mn-ea"/>
                <a:cs typeface="Arial"/>
              </a:rPr>
              <a:t>Ecorys</a:t>
            </a:r>
            <a:r>
              <a:rPr kumimoji="0" lang="en-GB" sz="1600" b="1" i="0" u="none" strike="noStrike" kern="1200" cap="none" spc="0" normalizeH="0" baseline="0" noProof="0">
                <a:ln>
                  <a:noFill/>
                </a:ln>
                <a:solidFill>
                  <a:srgbClr val="313231"/>
                </a:solidFill>
                <a:effectLst/>
                <a:uLnTx/>
                <a:uFillTx/>
                <a:latin typeface="Arial"/>
                <a:ea typeface="+mn-ea"/>
                <a:cs typeface="Arial"/>
              </a:rPr>
              <a:t> UK</a:t>
            </a:r>
            <a:r>
              <a:rPr kumimoji="0" lang="en-GB" sz="1600" b="0" i="0" u="none" strike="noStrike" kern="1200" cap="none" spc="0" normalizeH="0" baseline="0" noProof="0">
                <a:ln>
                  <a:noFill/>
                </a:ln>
                <a:solidFill>
                  <a:srgbClr val="313231"/>
                </a:solidFill>
                <a:effectLst/>
                <a:uLnTx/>
                <a:uFillTx/>
                <a:latin typeface="Arial"/>
                <a:ea typeface="+mn-ea"/>
                <a:cs typeface="Arial"/>
              </a:rPr>
              <a:t>, in partnership with </a:t>
            </a:r>
            <a:r>
              <a:rPr kumimoji="0" lang="en-GB" sz="1600" b="1" i="0" u="none" strike="noStrike" kern="1200" cap="none" spc="0" normalizeH="0" baseline="0" noProof="0" err="1">
                <a:ln>
                  <a:noFill/>
                </a:ln>
                <a:solidFill>
                  <a:srgbClr val="313231"/>
                </a:solidFill>
                <a:effectLst/>
                <a:uLnTx/>
                <a:uFillTx/>
                <a:latin typeface="Arial"/>
                <a:ea typeface="+mn-ea"/>
                <a:cs typeface="Arial"/>
              </a:rPr>
              <a:t>Renaisi</a:t>
            </a:r>
            <a:r>
              <a:rPr kumimoji="0" lang="en-GB" sz="1600" b="0" i="0" u="none" strike="noStrike" kern="1200" cap="none" spc="0" normalizeH="0" baseline="0" noProof="0">
                <a:ln>
                  <a:noFill/>
                </a:ln>
                <a:solidFill>
                  <a:srgbClr val="313231"/>
                </a:solidFill>
                <a:effectLst/>
                <a:uLnTx/>
                <a:uFillTx/>
                <a:latin typeface="Arial"/>
                <a:ea typeface="+mn-ea"/>
                <a:cs typeface="Arial"/>
              </a:rPr>
              <a:t>, to undertake an evaluation of the Pilot Programme. A mixed-methods theory-based evaluation assessed the processes of implementation, as well as outcomes and impacts. </a:t>
            </a:r>
            <a:endParaRPr kumimoji="0" lang="en-GB" sz="1600" b="0" i="0" u="none" strike="noStrike" kern="1200" cap="none" spc="0" normalizeH="0" baseline="0" noProof="0">
              <a:ln>
                <a:noFill/>
              </a:ln>
              <a:solidFill>
                <a:prstClr val="white"/>
              </a:solidFill>
              <a:effectLst/>
              <a:uLnTx/>
              <a:uFillTx/>
              <a:latin typeface="Arial"/>
              <a:ea typeface="+mn-ea"/>
              <a:cs typeface="Arial"/>
            </a:endParaRPr>
          </a:p>
        </p:txBody>
      </p:sp>
      <p:sp>
        <p:nvSpPr>
          <p:cNvPr id="8" name="TextBox 7">
            <a:extLst>
              <a:ext uri="{FF2B5EF4-FFF2-40B4-BE49-F238E27FC236}">
                <a16:creationId xmlns:a16="http://schemas.microsoft.com/office/drawing/2014/main" id="{699B7E55-BB89-7821-2BFF-73A90CD41442}"/>
              </a:ext>
            </a:extLst>
          </p:cNvPr>
          <p:cNvSpPr txBox="1"/>
          <p:nvPr/>
        </p:nvSpPr>
        <p:spPr>
          <a:xfrm>
            <a:off x="624646" y="2485149"/>
            <a:ext cx="4110039"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5713"/>
                </a:solidFill>
                <a:effectLst/>
                <a:uLnTx/>
                <a:uFillTx/>
                <a:latin typeface="Calibri" panose="020F0502020204030204"/>
                <a:ea typeface="+mn-ea"/>
                <a:cs typeface="+mn-cs"/>
              </a:rPr>
              <a:t>EVALUATION AIMS:</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a:ea typeface="+mn-ea"/>
                <a:cs typeface="Arial"/>
              </a:rPr>
              <a:t>Assess delivery:</a:t>
            </a:r>
            <a:r>
              <a:rPr kumimoji="0" lang="en-GB" sz="1600" b="0" i="0" u="none" strike="noStrike" kern="1200" cap="none" spc="0" normalizeH="0" baseline="0" noProof="0">
                <a:ln>
                  <a:noFill/>
                </a:ln>
                <a:solidFill>
                  <a:srgbClr val="313231"/>
                </a:solidFill>
                <a:effectLst/>
                <a:uLnTx/>
                <a:uFillTx/>
                <a:latin typeface="Arial"/>
                <a:ea typeface="+mn-ea"/>
                <a:cs typeface="Arial"/>
              </a:rPr>
              <a:t> such as throughput, engagement, and demographics.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a:ea typeface="+mn-ea"/>
                <a:cs typeface="Arial"/>
              </a:rPr>
              <a:t>Examine implementation processes:</a:t>
            </a:r>
            <a:r>
              <a:rPr kumimoji="0" lang="en-GB" sz="1600" b="0" i="0" u="none" strike="noStrike" kern="1200" cap="none" spc="0" normalizeH="0" baseline="0" noProof="0">
                <a:ln>
                  <a:noFill/>
                </a:ln>
                <a:solidFill>
                  <a:srgbClr val="313231"/>
                </a:solidFill>
                <a:effectLst/>
                <a:uLnTx/>
                <a:uFillTx/>
                <a:latin typeface="Arial"/>
                <a:ea typeface="+mn-ea"/>
                <a:cs typeface="Arial"/>
              </a:rPr>
              <a:t> generate insights for effectiveness, key lessons, strengths, and barriers.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a:ea typeface="+mn-ea"/>
                <a:cs typeface="Arial"/>
              </a:rPr>
              <a:t>Assess outcomes and impacts</a:t>
            </a:r>
            <a:r>
              <a:rPr kumimoji="0" lang="en-GB" sz="1600" b="0" i="0" u="none" strike="noStrike" kern="1200" cap="none" spc="0" normalizeH="0" baseline="0" noProof="0">
                <a:ln>
                  <a:noFill/>
                </a:ln>
                <a:solidFill>
                  <a:srgbClr val="313231"/>
                </a:solidFill>
                <a:effectLst/>
                <a:uLnTx/>
                <a:uFillTx/>
                <a:latin typeface="Arial"/>
                <a:ea typeface="+mn-ea"/>
                <a:cs typeface="Arial"/>
              </a:rPr>
              <a:t>: for individuals, organisations, and the wider system.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a:ea typeface="+mn-ea"/>
                <a:cs typeface="Arial"/>
              </a:rPr>
              <a:t>Design and deliver content:</a:t>
            </a:r>
            <a:r>
              <a:rPr kumimoji="0" lang="en-GB" sz="1600" b="0" i="0" u="none" strike="noStrike" kern="1200" cap="none" spc="0" normalizeH="0" baseline="0" noProof="0">
                <a:ln>
                  <a:noFill/>
                </a:ln>
                <a:solidFill>
                  <a:srgbClr val="313231"/>
                </a:solidFill>
                <a:effectLst/>
                <a:uLnTx/>
                <a:uFillTx/>
                <a:latin typeface="Arial"/>
                <a:ea typeface="+mn-ea"/>
                <a:cs typeface="Arial"/>
              </a:rPr>
              <a:t> to maximise the potential for shared learning, capacity building and evidence-based practice relating to provision for girls and young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97A1F7B-E5CB-703C-7F83-DCF5825DFD5C}"/>
              </a:ext>
            </a:extLst>
          </p:cNvPr>
          <p:cNvSpPr txBox="1"/>
          <p:nvPr/>
        </p:nvSpPr>
        <p:spPr>
          <a:xfrm>
            <a:off x="5020786" y="2481294"/>
            <a:ext cx="652421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5713"/>
                </a:solidFill>
                <a:effectLst/>
                <a:uLnTx/>
                <a:uFillTx/>
                <a:latin typeface="Calibri" panose="020F0502020204030204"/>
                <a:ea typeface="+mn-ea"/>
                <a:cs typeface="+mn-cs"/>
              </a:rPr>
              <a:t>EVALUATION METHODS:</a:t>
            </a:r>
            <a:endPar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mn-cs"/>
              </a:rPr>
              <a:t>Quantitative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Analysis of outcomes data and quarterly monitoring information.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Outcomes data collection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mn-cs"/>
              </a:rPr>
              <a:t>Qualitative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In-depth semi-structured interviews with: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10 young people, 6 parents/carers, 8 management staff, 9 delivery staff including peer mentors, 4 VRU personnel, 2 representatives from organisations referring into the Programme.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Quantitative and qualitative data were analysed using descriptive statistics and thematic content analysis respectively before triangulation.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564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02007" y="6054611"/>
            <a:ext cx="2489993" cy="813993"/>
          </a:xfrm>
          <a:prstGeom prst="rect">
            <a:avLst/>
          </a:prstGeom>
        </p:spPr>
      </p:pic>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Subtitle 3">
            <a:extLst>
              <a:ext uri="{FF2B5EF4-FFF2-40B4-BE49-F238E27FC236}">
                <a16:creationId xmlns:a16="http://schemas.microsoft.com/office/drawing/2014/main" id="{F393A5F6-BFCA-4BAA-902C-E516E29AD1CC}"/>
              </a:ext>
            </a:extLst>
          </p:cNvPr>
          <p:cNvSpPr txBox="1">
            <a:spLocks/>
          </p:cNvSpPr>
          <p:nvPr/>
        </p:nvSpPr>
        <p:spPr>
          <a:xfrm>
            <a:off x="826532" y="484735"/>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Pilot programme: INDICATIONS OF IMPACT</a:t>
            </a:r>
          </a:p>
        </p:txBody>
      </p:sp>
      <p:sp>
        <p:nvSpPr>
          <p:cNvPr id="5" name="Rectangle 4">
            <a:extLst>
              <a:ext uri="{FF2B5EF4-FFF2-40B4-BE49-F238E27FC236}">
                <a16:creationId xmlns:a16="http://schemas.microsoft.com/office/drawing/2014/main" id="{B2A75E49-EF42-DDBC-E42C-16FEAF726B61}"/>
              </a:ext>
            </a:extLst>
          </p:cNvPr>
          <p:cNvSpPr/>
          <p:nvPr/>
        </p:nvSpPr>
        <p:spPr>
          <a:xfrm>
            <a:off x="852221" y="1531022"/>
            <a:ext cx="4044876" cy="785308"/>
          </a:xfrm>
          <a:prstGeom prst="rect">
            <a:avLst/>
          </a:prstGeom>
          <a:solidFill>
            <a:srgbClr val="E85713">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Girls &amp; Young Women</a:t>
            </a:r>
          </a:p>
        </p:txBody>
      </p:sp>
      <p:sp>
        <p:nvSpPr>
          <p:cNvPr id="6" name="Rectangle 5">
            <a:extLst>
              <a:ext uri="{FF2B5EF4-FFF2-40B4-BE49-F238E27FC236}">
                <a16:creationId xmlns:a16="http://schemas.microsoft.com/office/drawing/2014/main" id="{B9D55540-8F29-5071-14EC-32B3D69FFC73}"/>
              </a:ext>
            </a:extLst>
          </p:cNvPr>
          <p:cNvSpPr/>
          <p:nvPr/>
        </p:nvSpPr>
        <p:spPr>
          <a:xfrm>
            <a:off x="5065057" y="1532370"/>
            <a:ext cx="2732901" cy="785308"/>
          </a:xfrm>
          <a:prstGeom prst="rect">
            <a:avLst/>
          </a:prstGeom>
          <a:solidFill>
            <a:srgbClr val="E85713">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Professionals</a:t>
            </a:r>
          </a:p>
        </p:txBody>
      </p:sp>
      <p:sp>
        <p:nvSpPr>
          <p:cNvPr id="7" name="Rectangle 6">
            <a:extLst>
              <a:ext uri="{FF2B5EF4-FFF2-40B4-BE49-F238E27FC236}">
                <a16:creationId xmlns:a16="http://schemas.microsoft.com/office/drawing/2014/main" id="{CE421E6F-D1CE-0F82-CB0E-3306A26EB08E}"/>
              </a:ext>
            </a:extLst>
          </p:cNvPr>
          <p:cNvSpPr/>
          <p:nvPr/>
        </p:nvSpPr>
        <p:spPr>
          <a:xfrm>
            <a:off x="7965918" y="1531022"/>
            <a:ext cx="3248752" cy="785308"/>
          </a:xfrm>
          <a:prstGeom prst="rect">
            <a:avLst/>
          </a:prstGeom>
          <a:solidFill>
            <a:srgbClr val="E85713">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Wider System</a:t>
            </a:r>
          </a:p>
        </p:txBody>
      </p:sp>
      <p:sp>
        <p:nvSpPr>
          <p:cNvPr id="11" name="Rectangle: Rounded Corners 10">
            <a:extLst>
              <a:ext uri="{FF2B5EF4-FFF2-40B4-BE49-F238E27FC236}">
                <a16:creationId xmlns:a16="http://schemas.microsoft.com/office/drawing/2014/main" id="{5BB11EB4-80FF-4FEA-1FDF-36375401F9EF}"/>
              </a:ext>
            </a:extLst>
          </p:cNvPr>
          <p:cNvSpPr/>
          <p:nvPr/>
        </p:nvSpPr>
        <p:spPr>
          <a:xfrm>
            <a:off x="871047" y="2472892"/>
            <a:ext cx="4026050" cy="3679115"/>
          </a:xfrm>
          <a:prstGeom prst="roundRect">
            <a:avLst>
              <a:gd name="adj" fmla="val 4539"/>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Improvements in confidence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Improvements in Mental Health &amp; Wellbeing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Private and safe spaces were especially valued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Changes to intimate relationships were less observed, but would likely take longer to occur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Evidence on employability were limited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EE8D28CA-E0C5-A7D7-4C84-ADC54670B08A}"/>
              </a:ext>
            </a:extLst>
          </p:cNvPr>
          <p:cNvSpPr/>
          <p:nvPr/>
        </p:nvSpPr>
        <p:spPr>
          <a:xfrm>
            <a:off x="5065057" y="2472892"/>
            <a:ext cx="2732901" cy="3679115"/>
          </a:xfrm>
          <a:prstGeom prst="roundRect">
            <a:avLst>
              <a:gd name="adj" fmla="val 4539"/>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Improved knowledge and skills of staff, particularly of delivering specialist and flexible support for people with multiple disadvantage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Influenced future work and strategic direction of providers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83461D6-E721-B8F7-B246-27A783B3217F}"/>
              </a:ext>
            </a:extLst>
          </p:cNvPr>
          <p:cNvSpPr/>
          <p:nvPr/>
        </p:nvSpPr>
        <p:spPr>
          <a:xfrm>
            <a:off x="7965918" y="2472892"/>
            <a:ext cx="3278741" cy="3679115"/>
          </a:xfrm>
          <a:prstGeom prst="roundRect">
            <a:avLst>
              <a:gd name="adj" fmla="val 4539"/>
            </a:avLst>
          </a:prstGeom>
          <a:solidFill>
            <a:srgbClr val="E857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Parents/Carers: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Improved relationships with their children, improved support networks, reduced anxiety and increased time for themselves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Peer mentors: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Increased skills and knowledge, gaining experience that could support them with future work prospects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208728-A3E3-5467-14C2-1D11EF61B543}"/>
              </a:ext>
            </a:extLst>
          </p:cNvPr>
          <p:cNvSpPr txBox="1"/>
          <p:nvPr/>
        </p:nvSpPr>
        <p:spPr>
          <a:xfrm>
            <a:off x="871047" y="6373265"/>
            <a:ext cx="8633011" cy="307777"/>
          </a:xfrm>
          <a:prstGeom prst="rect">
            <a:avLst/>
          </a:prstGeom>
          <a:solidFill>
            <a:srgbClr val="E85713">
              <a:alpha val="12157"/>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Please note: small sample sizes for quantitative measures</a:t>
            </a:r>
          </a:p>
        </p:txBody>
      </p:sp>
    </p:spTree>
    <p:extLst>
      <p:ext uri="{BB962C8B-B14F-4D97-AF65-F5344CB8AC3E}">
        <p14:creationId xmlns:p14="http://schemas.microsoft.com/office/powerpoint/2010/main" val="146162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02007" y="6027692"/>
            <a:ext cx="2489993" cy="813993"/>
          </a:xfrm>
          <a:prstGeom prst="rect">
            <a:avLst/>
          </a:prstGeom>
        </p:spPr>
      </p:pic>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10487557"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Subtitle 3">
            <a:extLst>
              <a:ext uri="{FF2B5EF4-FFF2-40B4-BE49-F238E27FC236}">
                <a16:creationId xmlns:a16="http://schemas.microsoft.com/office/drawing/2014/main" id="{F393A5F6-BFCA-4BAA-902C-E516E29AD1CC}"/>
              </a:ext>
            </a:extLst>
          </p:cNvPr>
          <p:cNvSpPr txBox="1">
            <a:spLocks/>
          </p:cNvSpPr>
          <p:nvPr/>
        </p:nvSpPr>
        <p:spPr>
          <a:xfrm>
            <a:off x="826532" y="484735"/>
            <a:ext cx="10624733"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PILOT PROGRAMME: KEY LEARNINGS</a:t>
            </a:r>
          </a:p>
        </p:txBody>
      </p:sp>
      <p:sp>
        <p:nvSpPr>
          <p:cNvPr id="8" name="TextBox 7">
            <a:extLst>
              <a:ext uri="{FF2B5EF4-FFF2-40B4-BE49-F238E27FC236}">
                <a16:creationId xmlns:a16="http://schemas.microsoft.com/office/drawing/2014/main" id="{0CCCF05C-DABE-BE57-6EBD-96DC7BA2B835}"/>
              </a:ext>
            </a:extLst>
          </p:cNvPr>
          <p:cNvSpPr txBox="1"/>
          <p:nvPr/>
        </p:nvSpPr>
        <p:spPr>
          <a:xfrm>
            <a:off x="895119" y="1541173"/>
            <a:ext cx="5243779" cy="4585871"/>
          </a:xfrm>
          <a:prstGeom prst="rect">
            <a:avLst/>
          </a:prstGeom>
          <a:noFill/>
        </p:spPr>
        <p:txBody>
          <a:bodyPr wrap="square" rtlCol="0">
            <a:spAutoFit/>
          </a:bodyPr>
          <a:lstStyle>
            <a:defPPr>
              <a:defRPr lang="en-US"/>
            </a:defPPr>
            <a:lvl1pPr>
              <a:defRPr b="1">
                <a:solidFill>
                  <a:srgbClr val="E8571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DELIVERY APPROACHES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Liaising with </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parents/carers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Participant-led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promoted agency throughout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Relationship-based practice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was essential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Trauma Informed </a:t>
            </a: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staff</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Providing a </a:t>
            </a: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gender-specific service</a:t>
            </a:r>
            <a:endPar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Fun and enriching activities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Challenges include: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Establishing group work activities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Ensuring activities were consistent, sustained, and intensive enough to ensure outcomes, as engagement could fluctuate</a:t>
            </a:r>
            <a:endPar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Arial" panose="020B0604020202020204" pitchFamily="34" charset="0"/>
              </a:rPr>
              <a:t>Winding down support, particularly for the younger cohort</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E35D857-9AD9-9099-D10B-2220E7861EFC}"/>
              </a:ext>
            </a:extLst>
          </p:cNvPr>
          <p:cNvSpPr txBox="1"/>
          <p:nvPr/>
        </p:nvSpPr>
        <p:spPr>
          <a:xfrm>
            <a:off x="6234383" y="1541173"/>
            <a:ext cx="5105395" cy="4401205"/>
          </a:xfrm>
          <a:prstGeom prst="rect">
            <a:avLst/>
          </a:prstGeom>
          <a:noFill/>
        </p:spPr>
        <p:txBody>
          <a:bodyPr wrap="square" rtlCol="0">
            <a:spAutoFit/>
          </a:bodyPr>
          <a:lstStyle>
            <a:defPPr>
              <a:defRPr lang="en-US"/>
            </a:defPPr>
            <a:lvl1pPr>
              <a:defRPr b="1">
                <a:solidFill>
                  <a:srgbClr val="E8571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PROGRAMME DESIGN AND SET UP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mn-cs"/>
              </a:rPr>
              <a:t>Filled a gap </a:t>
            </a: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in age and gender specific provision.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Being referred by a </a:t>
            </a: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mn-cs"/>
              </a:rPr>
              <a:t>trusted individual </a:t>
            </a: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and </a:t>
            </a:r>
            <a:r>
              <a:rPr kumimoji="0" lang="en-GB" sz="1600" b="1" i="0" u="none" strike="noStrike" kern="1200" cap="none" spc="0" normalizeH="0" baseline="0" noProof="0">
                <a:ln>
                  <a:noFill/>
                </a:ln>
                <a:solidFill>
                  <a:srgbClr val="313231"/>
                </a:solidFill>
                <a:effectLst/>
                <a:uLnTx/>
                <a:uFillTx/>
                <a:latin typeface="Arial" panose="020B0604020202020204" pitchFamily="34" charset="0"/>
                <a:ea typeface="+mn-ea"/>
                <a:cs typeface="+mn-cs"/>
              </a:rPr>
              <a:t>quick initial contact </a:t>
            </a: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with a good impression facilitated engagement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E85713"/>
                </a:solidFill>
                <a:effectLst/>
                <a:uLnTx/>
                <a:uFillTx/>
                <a:latin typeface="Arial" panose="020B0604020202020204" pitchFamily="34" charset="0"/>
                <a:ea typeface="+mn-ea"/>
                <a:cs typeface="+mn-cs"/>
              </a:rPr>
              <a:t>Challenges include: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Considerable time was required for mobilisation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Collaborative working was not yet fully embedded across the partnership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Delivery providers had different approaches to data collection and outcomes measurement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13231"/>
                </a:solidFill>
                <a:effectLst/>
                <a:uLnTx/>
                <a:uFillTx/>
                <a:latin typeface="Arial" panose="020B0604020202020204" pitchFamily="34" charset="0"/>
                <a:ea typeface="+mn-ea"/>
                <a:cs typeface="+mn-cs"/>
              </a:rPr>
              <a:t>The scope and criteria of the programme was not fully clear to referring organisations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5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7B6E1104-066C-4BA0-AA74-AD8D5CDA6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587" y="5529791"/>
            <a:ext cx="4095413" cy="1338813"/>
          </a:xfrm>
          <a:prstGeom prst="rect">
            <a:avLst/>
          </a:prstGeom>
        </p:spPr>
      </p:pic>
      <p:cxnSp>
        <p:nvCxnSpPr>
          <p:cNvPr id="4" name="Straight Connector 3">
            <a:extLst>
              <a:ext uri="{FF2B5EF4-FFF2-40B4-BE49-F238E27FC236}">
                <a16:creationId xmlns:a16="http://schemas.microsoft.com/office/drawing/2014/main" id="{3BCB3233-DA2E-4A39-9BE1-155229196C2D}"/>
              </a:ext>
            </a:extLst>
          </p:cNvPr>
          <p:cNvCxnSpPr>
            <a:cxnSpLocks/>
          </p:cNvCxnSpPr>
          <p:nvPr/>
        </p:nvCxnSpPr>
        <p:spPr>
          <a:xfrm>
            <a:off x="852221" y="1153878"/>
            <a:ext cx="3259774"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Subtitle 3">
            <a:extLst>
              <a:ext uri="{FF2B5EF4-FFF2-40B4-BE49-F238E27FC236}">
                <a16:creationId xmlns:a16="http://schemas.microsoft.com/office/drawing/2014/main" id="{F393A5F6-BFCA-4BAA-902C-E516E29AD1CC}"/>
              </a:ext>
            </a:extLst>
          </p:cNvPr>
          <p:cNvSpPr txBox="1">
            <a:spLocks/>
          </p:cNvSpPr>
          <p:nvPr/>
        </p:nvSpPr>
        <p:spPr>
          <a:xfrm>
            <a:off x="852221" y="221073"/>
            <a:ext cx="5523780" cy="748627"/>
          </a:xfrm>
          <a:prstGeom prst="rect">
            <a:avLst/>
          </a:prstGeom>
        </p:spPr>
        <p:txBody>
          <a:bodyPr vert="horz" lIns="0" tIns="36000" rIns="36000" bIns="36000" rtlCol="0">
            <a:noAutofit/>
          </a:bodyPr>
          <a:lstStyle>
            <a:lvl1pPr marL="0" indent="0" algn="l" defTabSz="914400" rtl="0" eaLnBrk="1" latinLnBrk="0" hangingPunct="1">
              <a:lnSpc>
                <a:spcPct val="90000"/>
              </a:lnSpc>
              <a:spcBef>
                <a:spcPts val="0"/>
              </a:spcBef>
              <a:buFont typeface="Arial" panose="020B0604020202020204" pitchFamily="34" charset="0"/>
              <a:buNone/>
              <a:defRPr lang="en-US" sz="2200" b="1" kern="1200" cap="all"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2"/>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800" b="1" i="0" u="none" strike="noStrike" kern="1200" cap="all" spc="0" normalizeH="0" baseline="0" noProof="0">
                <a:ln>
                  <a:noFill/>
                </a:ln>
                <a:solidFill>
                  <a:srgbClr val="E85713"/>
                </a:solidFill>
                <a:effectLst/>
                <a:uLnTx/>
                <a:uFillTx/>
                <a:latin typeface="Arial" panose="020B0604020202020204" pitchFamily="34" charset="0"/>
                <a:ea typeface="+mn-ea"/>
                <a:cs typeface="Arial" panose="020B0604020202020204" pitchFamily="34" charset="0"/>
              </a:rPr>
              <a:t>PILOT PROGRAMME: RECOMMENDATIONS</a:t>
            </a:r>
          </a:p>
        </p:txBody>
      </p:sp>
      <p:sp>
        <p:nvSpPr>
          <p:cNvPr id="8" name="TextBox 7">
            <a:extLst>
              <a:ext uri="{FF2B5EF4-FFF2-40B4-BE49-F238E27FC236}">
                <a16:creationId xmlns:a16="http://schemas.microsoft.com/office/drawing/2014/main" id="{04E4D307-880C-957D-7A3C-C31A2033CB96}"/>
              </a:ext>
            </a:extLst>
          </p:cNvPr>
          <p:cNvSpPr txBox="1"/>
          <p:nvPr/>
        </p:nvSpPr>
        <p:spPr>
          <a:xfrm>
            <a:off x="690008" y="3090051"/>
            <a:ext cx="480761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85713"/>
                </a:solidFill>
                <a:effectLst/>
                <a:uLnTx/>
                <a:uFillTx/>
                <a:latin typeface="Calibri" panose="020F0502020204030204"/>
                <a:ea typeface="+mn-ea"/>
                <a:cs typeface="+mn-cs"/>
              </a:rPr>
              <a:t>Programme design &amp;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Better co-ordination across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Widen communication of programme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Give attention to onward signposting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Consider graduation events for younger cohort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Regularly review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Consider a whole-family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D1429CE-F235-AC5E-0F81-313752700846}"/>
              </a:ext>
            </a:extLst>
          </p:cNvPr>
          <p:cNvSpPr txBox="1"/>
          <p:nvPr/>
        </p:nvSpPr>
        <p:spPr>
          <a:xfrm>
            <a:off x="690007" y="1296801"/>
            <a:ext cx="4807614"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85713"/>
                </a:solidFill>
                <a:effectLst/>
                <a:uLnTx/>
                <a:uFillTx/>
                <a:latin typeface="Calibri" panose="020F0502020204030204"/>
                <a:ea typeface="+mn-ea"/>
                <a:cs typeface="+mn-cs"/>
              </a:rPr>
              <a:t>Commissioning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Consider longer mobilisation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Establish monitoring expectations from the outset and in collaboration with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Consider the VRU’s role in communicating the programme with wider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1DB00AE-635A-CE94-6CD0-4B18B7505AB2}"/>
              </a:ext>
            </a:extLst>
          </p:cNvPr>
          <p:cNvSpPr txBox="1"/>
          <p:nvPr/>
        </p:nvSpPr>
        <p:spPr>
          <a:xfrm>
            <a:off x="690007" y="5129521"/>
            <a:ext cx="4807614"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85713"/>
                </a:solidFill>
                <a:effectLst/>
                <a:uLnTx/>
                <a:uFillTx/>
                <a:latin typeface="Calibri" panose="020F0502020204030204"/>
                <a:ea typeface="+mn-ea"/>
                <a:cs typeface="+mn-cs"/>
              </a:rPr>
              <a:t>Data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Consider collecting data in alignment with Theory of Change &amp; long-term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Align outcome measurement across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Support the collection of data through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8D940DDA-76DC-788A-F9E3-A3868D1BE9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9" r="-3729"/>
          <a:stretch/>
        </p:blipFill>
        <p:spPr bwMode="auto">
          <a:xfrm>
            <a:off x="5308688" y="-4930"/>
            <a:ext cx="8574087" cy="6858000"/>
          </a:xfrm>
          <a:prstGeom prst="parallelogram">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95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F66A7F4-754F-502D-5D25-C233F365BE8F}"/>
              </a:ext>
            </a:extLst>
          </p:cNvPr>
          <p:cNvSpPr txBox="1">
            <a:spLocks/>
          </p:cNvSpPr>
          <p:nvPr/>
        </p:nvSpPr>
        <p:spPr>
          <a:xfrm>
            <a:off x="534838" y="3031787"/>
            <a:ext cx="2921479" cy="47974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90000"/>
              </a:lnSpc>
              <a:spcBef>
                <a:spcPts val="500"/>
              </a:spcBef>
              <a:spcAft>
                <a:spcPts val="0"/>
              </a:spcAft>
              <a:buClrTx/>
              <a:buSzTx/>
              <a:buFont typeface="Arial"/>
              <a:buNone/>
              <a:tabLst/>
              <a:defRPr/>
            </a:pPr>
            <a:r>
              <a:rPr kumimoji="0" lang="en-US" sz="1600" b="0" i="0" u="none" strike="noStrike" kern="1200" cap="all" spc="0" normalizeH="0" baseline="0" noProof="0" dirty="0">
                <a:ln>
                  <a:noFill/>
                </a:ln>
                <a:solidFill>
                  <a:prstClr val="white"/>
                </a:solidFill>
                <a:effectLst/>
                <a:uLnTx/>
                <a:uFillTx/>
                <a:latin typeface="Arial" panose="020B0604020202020204" pitchFamily="34" charset="0"/>
                <a:cs typeface="Arial" panose="020B0604020202020204" pitchFamily="34" charset="0"/>
              </a:rPr>
              <a:t>DR Charlotte Coleman</a:t>
            </a:r>
          </a:p>
          <a:p>
            <a:pPr marL="0" marR="0" lvl="2" indent="0" algn="l" defTabSz="914400" rtl="0" eaLnBrk="1" fontAlgn="auto" latinLnBrk="0" hangingPunct="1">
              <a:lnSpc>
                <a:spcPct val="90000"/>
              </a:lnSpc>
              <a:spcBef>
                <a:spcPts val="500"/>
              </a:spcBef>
              <a:spcAft>
                <a:spcPts val="0"/>
              </a:spcAft>
              <a:buClrTx/>
              <a:buSzTx/>
              <a:buFont typeface="Arial"/>
              <a:buNone/>
              <a:tabLst/>
              <a:defRPr/>
            </a:pPr>
            <a:endParaRPr kumimoji="0" lang="en-US" sz="1401" b="0" i="0" u="none" strike="noStrike" kern="1200" cap="all" spc="400" normalizeH="0" baseline="0" noProof="0" dirty="0">
              <a:ln>
                <a:noFill/>
              </a:ln>
              <a:solidFill>
                <a:prstClr val="white"/>
              </a:solidFill>
              <a:effectLst/>
              <a:uLnTx/>
              <a:uFillTx/>
              <a:latin typeface="Mulish Medium" pitchFamily="2" charset="77"/>
            </a:endParaRPr>
          </a:p>
        </p:txBody>
      </p:sp>
      <p:sp>
        <p:nvSpPr>
          <p:cNvPr id="16" name="Rectangle 15">
            <a:extLst>
              <a:ext uri="{FF2B5EF4-FFF2-40B4-BE49-F238E27FC236}">
                <a16:creationId xmlns:a16="http://schemas.microsoft.com/office/drawing/2014/main" id="{442896A6-CD4C-8618-F6D9-88F402E7A766}"/>
              </a:ext>
            </a:extLst>
          </p:cNvPr>
          <p:cNvSpPr/>
          <p:nvPr/>
        </p:nvSpPr>
        <p:spPr>
          <a:xfrm>
            <a:off x="687332" y="1797820"/>
            <a:ext cx="3070705" cy="1016510"/>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1027E0F3-A43C-C78D-99D2-FAD01AEBDCEF}"/>
              </a:ext>
            </a:extLst>
          </p:cNvPr>
          <p:cNvSpPr txBox="1">
            <a:spLocks/>
          </p:cNvSpPr>
          <p:nvPr/>
        </p:nvSpPr>
        <p:spPr>
          <a:xfrm>
            <a:off x="821357" y="1880520"/>
            <a:ext cx="2880599" cy="8309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000" b="1" i="0" u="none" strike="noStrike" kern="1200" cap="all" spc="0" normalizeH="0" baseline="0" noProof="0" dirty="0">
                <a:ln>
                  <a:noFill/>
                </a:ln>
                <a:solidFill>
                  <a:prstClr val="white"/>
                </a:solidFill>
                <a:effectLst/>
                <a:uLnTx/>
                <a:uFillTx/>
                <a:latin typeface="Arial"/>
                <a:cs typeface="Arial"/>
              </a:rPr>
              <a:t>YEF Reach Project</a:t>
            </a:r>
          </a:p>
        </p:txBody>
      </p:sp>
      <p:sp>
        <p:nvSpPr>
          <p:cNvPr id="11" name="Text Placeholder 38">
            <a:extLst>
              <a:ext uri="{FF2B5EF4-FFF2-40B4-BE49-F238E27FC236}">
                <a16:creationId xmlns:a16="http://schemas.microsoft.com/office/drawing/2014/main" id="{8C588613-FA4D-63C2-5EB9-9EC5985F3288}"/>
              </a:ext>
            </a:extLst>
          </p:cNvPr>
          <p:cNvSpPr txBox="1">
            <a:spLocks/>
          </p:cNvSpPr>
          <p:nvPr/>
        </p:nvSpPr>
        <p:spPr>
          <a:xfrm>
            <a:off x="821357" y="3599763"/>
            <a:ext cx="1939096" cy="266740"/>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4" indent="0" algn="l" defTabSz="914400" rtl="0" eaLnBrk="1" fontAlgn="auto" latinLnBrk="0" hangingPunct="1">
              <a:lnSpc>
                <a:spcPct val="100000"/>
              </a:lnSpc>
              <a:spcBef>
                <a:spcPts val="500"/>
              </a:spcBef>
              <a:spcAft>
                <a:spcPts val="0"/>
              </a:spcAft>
              <a:buClrTx/>
              <a:buSzTx/>
              <a:buFont typeface="Arial"/>
              <a:buNone/>
              <a:tabLst/>
              <a:defRPr/>
            </a:pPr>
            <a:r>
              <a:rPr kumimoji="0" lang="en-US" sz="1300" b="0" i="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Anna Stevens, Bernadette Stiell, Ben Partridge, Sean </a:t>
            </a:r>
            <a:r>
              <a:rPr kumimoji="0" lang="en-US" sz="1300" b="0" i="0" u="none" strike="noStrike" kern="1200" cap="none" spc="0" normalizeH="0" baseline="30000" noProof="0" dirty="0" err="1">
                <a:ln>
                  <a:noFill/>
                </a:ln>
                <a:solidFill>
                  <a:prstClr val="white"/>
                </a:solidFill>
                <a:effectLst/>
                <a:uLnTx/>
                <a:uFillTx/>
                <a:latin typeface="Arial" panose="020B0604020202020204" pitchFamily="34" charset="0"/>
                <a:cs typeface="Arial" panose="020B0604020202020204" pitchFamily="34" charset="0"/>
              </a:rPr>
              <a:t>Demack</a:t>
            </a:r>
            <a:endParaRPr kumimoji="0" lang="en-US" sz="1300" b="0" i="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60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571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617E7-44D9-49AA-9001-1EAB037C4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244" y="4600865"/>
            <a:ext cx="6635509" cy="2164084"/>
          </a:xfrm>
          <a:prstGeom prst="rect">
            <a:avLst/>
          </a:prstGeom>
        </p:spPr>
      </p:pic>
      <p:sp>
        <p:nvSpPr>
          <p:cNvPr id="2" name="TextBox 1">
            <a:extLst>
              <a:ext uri="{FF2B5EF4-FFF2-40B4-BE49-F238E27FC236}">
                <a16:creationId xmlns:a16="http://schemas.microsoft.com/office/drawing/2014/main" id="{0F3BC71B-CACC-81B2-6F62-0FA973DE783E}"/>
              </a:ext>
            </a:extLst>
          </p:cNvPr>
          <p:cNvSpPr txBox="1"/>
          <p:nvPr/>
        </p:nvSpPr>
        <p:spPr>
          <a:xfrm>
            <a:off x="2814915" y="4166900"/>
            <a:ext cx="6562165"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rPr>
              <a:t>Nickiesha Henry (</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n</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hlinkClick r:id="rId4">
                  <a:extLst>
                    <a:ext uri="{A12FA001-AC4F-418D-AE19-62706E023703}">
                      <ahyp:hlinkClr xmlns="" xmlns:ahyp="http://schemas.microsoft.com/office/drawing/2018/hyperlinkcolor" val="tx"/>
                    </a:ext>
                  </a:extLst>
                </a:hlinkClick>
              </a:rPr>
              <a:t>ickiesha.henry@london.gov.uk</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rPr>
              <a:t>)</a:t>
            </a: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hlinkClick r:id="" action="ppaction://noaction">
                  <a:extLst>
                    <a:ext uri="{A12FA001-AC4F-418D-AE19-62706E023703}">
                      <ahyp:hlinkClr xmlns="" xmlns:ahyp="http://schemas.microsoft.com/office/drawing/2018/hyperlinkcolor" val="tx"/>
                    </a:ext>
                  </a:extLst>
                </a:hlinkClick>
              </a:rPr>
              <a:t>Eleanor Parker (eleanor.parker@london.gov.uk)</a:t>
            </a:r>
            <a:endParaRPr kumimoji="0" lang="en-GB" sz="1800" b="1" i="0" u="none" strike="noStrike" kern="1200" cap="all" spc="0" normalizeH="0" baseline="0" noProof="0">
              <a:ln>
                <a:noFill/>
              </a:ln>
              <a:solidFill>
                <a:prstClr val="white"/>
              </a:solidFill>
              <a:effectLst/>
              <a:uLnTx/>
              <a:uFillTx/>
              <a:latin typeface="Calibri" panose="020F0502020204030204"/>
              <a:ea typeface="+mn-ea"/>
              <a:cs typeface="Arial" panose="020B0604020202020204" pitchFamily="34" charset="0"/>
              <a:hlinkClick r:id="" action="ppaction://noaction">
                <a:extLst>
                  <a:ext uri="{A12FA001-AC4F-418D-AE19-62706E023703}">
                    <ahyp:hlinkClr xmlns=""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BFF53C-34DF-9C3D-6CF5-62A9061B634C}"/>
              </a:ext>
            </a:extLst>
          </p:cNvPr>
          <p:cNvSpPr txBox="1"/>
          <p:nvPr/>
        </p:nvSpPr>
        <p:spPr>
          <a:xfrm>
            <a:off x="2528708" y="1882783"/>
            <a:ext cx="713457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white"/>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3413417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p:nvPr>
        </p:nvSpPr>
        <p:spPr/>
        <p:txBody>
          <a:bodyPr/>
          <a:lstStyle/>
          <a:p>
            <a:r>
              <a:rPr lang="en-US"/>
              <a:t>Human resources slide 1</a:t>
            </a:r>
          </a:p>
        </p:txBody>
      </p:sp>
      <p:sp>
        <p:nvSpPr>
          <p:cNvPr id="24" name="TextBox 23">
            <a:extLst>
              <a:ext uri="{FF2B5EF4-FFF2-40B4-BE49-F238E27FC236}">
                <a16:creationId xmlns:a16="http://schemas.microsoft.com/office/drawing/2014/main" id="{C1165547-DF3A-4694-9097-2BDAF2003713}"/>
              </a:ext>
            </a:extLst>
          </p:cNvPr>
          <p:cNvSpPr txBox="1"/>
          <p:nvPr/>
        </p:nvSpPr>
        <p:spPr>
          <a:xfrm>
            <a:off x="589698" y="2535869"/>
            <a:ext cx="7192321" cy="167065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Calibri"/>
                <a:cs typeface="Segoe UI"/>
              </a:rPr>
              <a:t>SOFEA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Calibri"/>
                <a:cs typeface="Segoe UI"/>
              </a:rPr>
              <a:t>SCHOOL NAVIGATORS</a:t>
            </a:r>
            <a:endParaRPr kumimoji="0" lang="en-US" sz="5400" b="1" i="0" u="none" strike="noStrike" kern="1200" cap="none" spc="0" normalizeH="0" baseline="0" noProof="0" dirty="0">
              <a:ln>
                <a:noFill/>
              </a:ln>
              <a:solidFill>
                <a:srgbClr val="002060"/>
              </a:solidFill>
              <a:effectLst/>
              <a:uLnTx/>
              <a:uFillTx/>
              <a:latin typeface="Calibri"/>
              <a:ea typeface="Calibri"/>
              <a:cs typeface="Segoe UI" panose="020B0502040204020203" pitchFamily="34" charset="0"/>
            </a:endParaRPr>
          </a:p>
        </p:txBody>
      </p:sp>
      <p:sp>
        <p:nvSpPr>
          <p:cNvPr id="55" name="Rectangle 54">
            <a:extLst>
              <a:ext uri="{FF2B5EF4-FFF2-40B4-BE49-F238E27FC236}">
                <a16:creationId xmlns:a16="http://schemas.microsoft.com/office/drawing/2014/main" id="{6BBBCB2E-F413-4381-8378-02FDC20EA4F6}"/>
              </a:ext>
            </a:extLst>
          </p:cNvPr>
          <p:cNvSpPr/>
          <p:nvPr/>
        </p:nvSpPr>
        <p:spPr>
          <a:xfrm>
            <a:off x="589698" y="4414351"/>
            <a:ext cx="5389240" cy="923330"/>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0070C0"/>
                </a:solidFill>
                <a:effectLst/>
                <a:uLnTx/>
                <a:uFillTx/>
                <a:latin typeface="Calibri"/>
                <a:ea typeface="Calibri Light"/>
                <a:cs typeface="Segoe UI"/>
              </a:rPr>
              <a:t>Restorative Life Coach Mentoring - A Journey of Growth and Success</a:t>
            </a:r>
          </a:p>
        </p:txBody>
      </p:sp>
      <p:grpSp>
        <p:nvGrpSpPr>
          <p:cNvPr id="2" name="Group 1">
            <a:extLst>
              <a:ext uri="{FF2B5EF4-FFF2-40B4-BE49-F238E27FC236}">
                <a16:creationId xmlns:a16="http://schemas.microsoft.com/office/drawing/2014/main" id="{8E504344-8563-476C-9EF9-4200B272FDC1}"/>
              </a:ext>
              <a:ext uri="{C183D7F6-B498-43B3-948B-1728B52AA6E4}">
                <adec:decorative xmlns:adec="http://schemas.microsoft.com/office/drawing/2017/decorative" xmlns="" val="1"/>
              </a:ext>
            </a:extLst>
          </p:cNvPr>
          <p:cNvGrpSpPr/>
          <p:nvPr/>
        </p:nvGrpSpPr>
        <p:grpSpPr>
          <a:xfrm>
            <a:off x="5247839" y="-4934408"/>
            <a:ext cx="8948964" cy="12105059"/>
            <a:chOff x="4855953" y="-2833465"/>
            <a:chExt cx="8948964" cy="12105059"/>
          </a:xfrm>
        </p:grpSpPr>
        <p:sp>
          <p:nvSpPr>
            <p:cNvPr id="18" name="Freeform 10">
              <a:extLst>
                <a:ext uri="{FF2B5EF4-FFF2-40B4-BE49-F238E27FC236}">
                  <a16:creationId xmlns:a16="http://schemas.microsoft.com/office/drawing/2014/main" id="{73D22BE5-D5D5-4BF2-A935-5C4AB588B45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C42C174B-303A-45F6-8FF1-93001A3AAFC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2">
              <a:extLst>
                <a:ext uri="{FF2B5EF4-FFF2-40B4-BE49-F238E27FC236}">
                  <a16:creationId xmlns:a16="http://schemas.microsoft.com/office/drawing/2014/main" id="{22AA5A4F-A0EB-453F-A699-F817D4616C6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solidFill>
              <a:srgbClr val="92D050"/>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SOFEA - Oxfordshire Community Foundation">
            <a:extLst>
              <a:ext uri="{FF2B5EF4-FFF2-40B4-BE49-F238E27FC236}">
                <a16:creationId xmlns:a16="http://schemas.microsoft.com/office/drawing/2014/main" id="{39C80BFA-6480-3220-7228-DA4EB1D2D38E}"/>
              </a:ext>
            </a:extLst>
          </p:cNvPr>
          <p:cNvPicPr>
            <a:picLocks noChangeAspect="1"/>
          </p:cNvPicPr>
          <p:nvPr/>
        </p:nvPicPr>
        <p:blipFill>
          <a:blip r:embed="rId3"/>
          <a:stretch>
            <a:fillRect/>
          </a:stretch>
        </p:blipFill>
        <p:spPr>
          <a:xfrm>
            <a:off x="226071" y="89664"/>
            <a:ext cx="2238375" cy="2238375"/>
          </a:xfrm>
          <a:prstGeom prst="rect">
            <a:avLst/>
          </a:prstGeom>
        </p:spPr>
      </p:pic>
      <p:pic>
        <p:nvPicPr>
          <p:cNvPr id="12" name="Graphic 11">
            <a:extLst>
              <a:ext uri="{FF2B5EF4-FFF2-40B4-BE49-F238E27FC236}">
                <a16:creationId xmlns:a16="http://schemas.microsoft.com/office/drawing/2014/main" id="{E91C5FB7-1CD4-A9CC-F081-8B017CC0730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464446" y="518240"/>
            <a:ext cx="1771650" cy="1638300"/>
          </a:xfrm>
          <a:prstGeom prst="rect">
            <a:avLst/>
          </a:prstGeom>
        </p:spPr>
      </p:pic>
    </p:spTree>
    <p:extLst>
      <p:ext uri="{BB962C8B-B14F-4D97-AF65-F5344CB8AC3E}">
        <p14:creationId xmlns:p14="http://schemas.microsoft.com/office/powerpoint/2010/main" val="325435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3A17-92F6-806F-B6BE-3B97E04FBC13}"/>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0FB01E-1130-7422-4278-EA6CA534D44B}"/>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86075A2-3D72-44ED-F83F-F5C552C50B74}"/>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A50B5B96-82A2-FF2D-E14C-09A02BB22667}"/>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descr="This image is a woman's hand writing on a piece of paper. ">
            <a:extLst>
              <a:ext uri="{FF2B5EF4-FFF2-40B4-BE49-F238E27FC236}">
                <a16:creationId xmlns:a16="http://schemas.microsoft.com/office/drawing/2014/main" id="{81903808-F91E-6443-17E7-E71749291868}"/>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216F6458-FCE8-99D6-F00A-C3C47B6B562B}"/>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235F74DC-E32A-1644-924E-2D665AB21E92}"/>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8C4435F6-E23D-8093-793A-09BFFFBED447}"/>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210EAF6F-DEDA-6589-1690-C1214AAC77B8}"/>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5798B4D2-E948-CF3F-8F38-FB5FC87C958D}"/>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ABB5C434-5349-63CC-E7C4-85853D4ABA1E}"/>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675E6705-BBAD-2834-AECC-D7C7C81C7B9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E90F538C-9964-F8BC-AE6C-8F739E73A577}"/>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C341546D-BCB8-ADF9-19DC-64E89D5114DA}"/>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25692837-1500-BCD7-383C-19EAF24C7331}"/>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3BA2C1BF-D981-57C6-9211-01A7E40CD03D}"/>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802B538D-DED8-E062-80FB-F2A746972002}"/>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0677A83F-1828-CD32-0F4C-E6F37A253007}"/>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361119B0-9EAE-D64F-21AA-21D37955B185}"/>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A725B9FB-3E49-A646-360C-C25279EAFE1F}"/>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3091AAC-44CC-76B3-93C9-E11CB4604023}"/>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itle 14" hidden="1">
            <a:extLst>
              <a:ext uri="{FF2B5EF4-FFF2-40B4-BE49-F238E27FC236}">
                <a16:creationId xmlns:a16="http://schemas.microsoft.com/office/drawing/2014/main" id="{56209417-14FD-C89F-14CD-7D56C9EA06E8}"/>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E12CCC76-7830-FA36-7098-95CF2467D16D}"/>
              </a:ext>
            </a:extLst>
          </p:cNvPr>
          <p:cNvPicPr>
            <a:picLocks noChangeAspect="1"/>
          </p:cNvPicPr>
          <p:nvPr/>
        </p:nvPicPr>
        <p:blipFill>
          <a:blip r:embed="rId3"/>
          <a:stretch>
            <a:fillRect/>
          </a:stretch>
        </p:blipFill>
        <p:spPr>
          <a:xfrm>
            <a:off x="226071" y="89664"/>
            <a:ext cx="2238375" cy="2238375"/>
          </a:xfrm>
          <a:prstGeom prst="rect">
            <a:avLst/>
          </a:prstGeom>
        </p:spPr>
      </p:pic>
      <p:sp>
        <p:nvSpPr>
          <p:cNvPr id="2" name="TextBox 1">
            <a:extLst>
              <a:ext uri="{FF2B5EF4-FFF2-40B4-BE49-F238E27FC236}">
                <a16:creationId xmlns:a16="http://schemas.microsoft.com/office/drawing/2014/main" id="{D5678ADE-C986-CAA3-2D24-8401D19C4CEF}"/>
              </a:ext>
            </a:extLst>
          </p:cNvPr>
          <p:cNvSpPr txBox="1"/>
          <p:nvPr/>
        </p:nvSpPr>
        <p:spPr>
          <a:xfrm>
            <a:off x="643824" y="2691771"/>
            <a:ext cx="7342105"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Every School Needs a School Navigators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Reduces Suspension Rates</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Eases Teacher Workload</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Improves Overall School Dynamics</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25452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A2D73-4CD6-FE01-0918-1D367395F46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A3190B1-EACD-3B27-3D81-B9CE6F04CC2E}"/>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4461BEE-FBE6-6252-0961-87488F8CA2B4}"/>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C52DA4-6DB8-4AB5-3F11-FFC632D17563}"/>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4" hidden="1">
            <a:extLst>
              <a:ext uri="{FF2B5EF4-FFF2-40B4-BE49-F238E27FC236}">
                <a16:creationId xmlns:a16="http://schemas.microsoft.com/office/drawing/2014/main" id="{2C66E2EF-0ADC-C570-853C-768613F66412}"/>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2BEFEAC6-32B0-6BCD-92FD-62174EBC8B53}"/>
              </a:ext>
            </a:extLst>
          </p:cNvPr>
          <p:cNvPicPr>
            <a:picLocks noChangeAspect="1"/>
          </p:cNvPicPr>
          <p:nvPr/>
        </p:nvPicPr>
        <p:blipFill>
          <a:blip r:embed="rId3"/>
          <a:stretch>
            <a:fillRect/>
          </a:stretch>
        </p:blipFill>
        <p:spPr>
          <a:xfrm>
            <a:off x="226071" y="89664"/>
            <a:ext cx="2238375" cy="2238375"/>
          </a:xfrm>
          <a:prstGeom prst="rect">
            <a:avLst/>
          </a:prstGeom>
        </p:spPr>
      </p:pic>
      <p:grpSp>
        <p:nvGrpSpPr>
          <p:cNvPr id="62" name="Group 61" descr="This image is a woman's hand writing on a piece of paper. ">
            <a:extLst>
              <a:ext uri="{FF2B5EF4-FFF2-40B4-BE49-F238E27FC236}">
                <a16:creationId xmlns:a16="http://schemas.microsoft.com/office/drawing/2014/main" id="{A90A080E-8471-59E6-E575-BBAF6010090F}"/>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02AAF7B3-4B71-1872-7B16-358CB7BB5CE2}"/>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3C1D5D30-D766-376F-78B8-5A0E4D25D9CE}"/>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3986D2B5-794A-D1A0-7B3F-C806645BEA2E}"/>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7667D815-7FB1-46F4-B90A-209093F331E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77D8F5A0-5A0B-B02A-2B64-B90462FB72AF}"/>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C5D482AC-32B2-C142-C8F6-2ABB63A3AA4F}"/>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E26D96BA-B330-D678-8456-259221AEE90C}"/>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31708F4F-9638-DCE4-A19C-21F0FF72A7AA}"/>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30DFB414-C3A9-C704-BF79-CDCCC19AD730}"/>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3BB5E376-93BF-9BCB-F6B5-DCFD2B42710E}"/>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B4A74D21-742B-6316-29A7-E93ADF5AD64D}"/>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B86262B3-1562-8FDB-5E54-E50CBC39DA05}"/>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E2B8823A-E8CA-72CD-E132-4C3FE6587C24}"/>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B52819EA-3659-CB84-924F-4C59DB4842E8}"/>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09C73189-EC4E-E3F2-7D12-4DF932A69CAF}"/>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D1A0CEAC-676F-5C8D-508D-BD429BEA0DB1}"/>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0269F34-7471-1D88-87DB-BE11DDBC5C10}"/>
              </a:ext>
            </a:extLst>
          </p:cNvPr>
          <p:cNvSpPr txBox="1"/>
          <p:nvPr/>
        </p:nvSpPr>
        <p:spPr>
          <a:xfrm>
            <a:off x="766606" y="2951820"/>
            <a:ext cx="4798144" cy="43182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00" cap="none" spc="0" normalizeH="0" baseline="0" noProof="0" dirty="0">
                <a:ln>
                  <a:noFill/>
                </a:ln>
                <a:solidFill>
                  <a:prstClr val="black"/>
                </a:solidFill>
                <a:effectLst/>
                <a:uLnTx/>
                <a:uFillTx/>
                <a:latin typeface="Calibri Light"/>
                <a:ea typeface="Aptos" panose="020B0004020202020204" pitchFamily="34" charset="0"/>
                <a:cs typeface="Times New Roman"/>
              </a:rPr>
              <a:t>Risk Indicator for Violence</a:t>
            </a: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Light"/>
                <a:ea typeface="Aptos" panose="020B0004020202020204" pitchFamily="34" charset="0"/>
                <a:cs typeface="Times New Roman"/>
              </a:rPr>
              <a:t>Using Violence Already, But Not Recorded</a:t>
            </a:r>
            <a:endParaRPr kumimoji="0" lang="en-GB" sz="1800" b="0" i="0" u="none" strike="noStrike" kern="100" cap="none" spc="0" normalizeH="0" baseline="0" noProof="0">
              <a:ln>
                <a:noFill/>
              </a:ln>
              <a:solidFill>
                <a:prstClr val="black"/>
              </a:solidFill>
              <a:effectLst/>
              <a:uLnTx/>
              <a:uFillTx/>
              <a:latin typeface="Calibri Light"/>
              <a:ea typeface="Aptos" panose="020B0004020202020204" pitchFamily="34" charset="0"/>
              <a:cs typeface="Times New Roman"/>
            </a:endParaRP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Light"/>
                <a:ea typeface="Aptos" panose="020B0004020202020204" pitchFamily="34" charset="0"/>
                <a:cs typeface="Times New Roman"/>
              </a:rPr>
              <a:t>Already Disruptive/Angry</a:t>
            </a:r>
            <a:endParaRPr kumimoji="0" lang="en-GB" sz="1800" b="0" i="0" u="none" strike="noStrike" kern="100" cap="none" spc="0" normalizeH="0" baseline="0" noProof="0">
              <a:ln>
                <a:noFill/>
              </a:ln>
              <a:solidFill>
                <a:prstClr val="black"/>
              </a:solidFill>
              <a:effectLst/>
              <a:uLnTx/>
              <a:uFillTx/>
              <a:latin typeface="Calibri Light"/>
              <a:ea typeface="Aptos" panose="020B0004020202020204" pitchFamily="34" charset="0"/>
              <a:cs typeface="Times New Roman"/>
            </a:endParaRP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Light"/>
                <a:ea typeface="Aptos" panose="020B0004020202020204" pitchFamily="34" charset="0"/>
                <a:cs typeface="Times New Roman"/>
              </a:rPr>
              <a:t>Disrupting Their Own Education &amp; Others’</a:t>
            </a: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Teacher and administrative workload impacted significantly</a:t>
            </a:r>
            <a:endParaRPr kumimoji="0" lang="en-GB" sz="1800" b="0" i="0" u="none" strike="noStrike" kern="100" cap="none" spc="0" normalizeH="0" baseline="0" noProof="0" dirty="0">
              <a:ln>
                <a:noFill/>
              </a:ln>
              <a:solidFill>
                <a:prstClr val="black"/>
              </a:solidFill>
              <a:effectLst/>
              <a:uLnTx/>
              <a:uFillTx/>
              <a:latin typeface="Calibri Light"/>
              <a:ea typeface="Calibri Light"/>
              <a:cs typeface="Calibri Light"/>
            </a:endParaRP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r>
              <a:rPr kumimoji="0" lang="en-GB" sz="1800" b="0" i="0" u="none" strike="noStrike" kern="100" cap="none" spc="0" normalizeH="0" baseline="0" noProof="0" dirty="0">
                <a:ln>
                  <a:noFill/>
                </a:ln>
                <a:solidFill>
                  <a:prstClr val="black"/>
                </a:solidFill>
                <a:effectLst/>
                <a:uLnTx/>
                <a:uFillTx/>
                <a:latin typeface="Calibri Light"/>
                <a:ea typeface="Aptos" panose="020B0004020202020204" pitchFamily="34" charset="0"/>
                <a:cs typeface="Times New Roman"/>
              </a:rPr>
              <a:t>Reduces Future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Tx/>
              <a:buAutoNum type="arabicPeriod"/>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F874CF-8399-29C7-9863-688F69D9B132}"/>
              </a:ext>
            </a:extLst>
          </p:cNvPr>
          <p:cNvSpPr txBox="1"/>
          <p:nvPr/>
        </p:nvSpPr>
        <p:spPr>
          <a:xfrm>
            <a:off x="2473856" y="1319203"/>
            <a:ext cx="508362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Aptos" panose="020B0004020202020204" pitchFamily="34" charset="0"/>
                <a:cs typeface="Times New Roman"/>
              </a:rPr>
              <a:t>Why Suspended Students? </a:t>
            </a:r>
          </a:p>
        </p:txBody>
      </p:sp>
      <p:sp>
        <p:nvSpPr>
          <p:cNvPr id="6" name="TextBox 5">
            <a:extLst>
              <a:ext uri="{FF2B5EF4-FFF2-40B4-BE49-F238E27FC236}">
                <a16:creationId xmlns:a16="http://schemas.microsoft.com/office/drawing/2014/main" id="{3ACDC5A3-A41B-1F41-EABF-9B0D7AD7DF64}"/>
              </a:ext>
            </a:extLst>
          </p:cNvPr>
          <p:cNvSpPr txBox="1"/>
          <p:nvPr/>
        </p:nvSpPr>
        <p:spPr>
          <a:xfrm>
            <a:off x="813756" y="2295004"/>
            <a:ext cx="6361559"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rPr>
              <a:t>Initial data analysis showed that around 70% of children who were suspended for the first time would go on to be suspended again in the same school year</a:t>
            </a:r>
            <a:endParaRPr kumimoji="0" lang="en-GB" sz="1800" b="1" i="0" u="none" strike="noStrike" kern="1200" cap="none" spc="0" normalizeH="0" baseline="0" noProof="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3396916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8D4B56-7D6C-4345-912F-B3BA9A014E8B}"/>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7D1D117-BC5C-430A-9FEB-B231E691511F}"/>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577E8EA-5E95-41C5-8BE8-EE647DE2613A}"/>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descr="This image is a woman's hand writing on a piece of paper. ">
            <a:extLst>
              <a:ext uri="{FF2B5EF4-FFF2-40B4-BE49-F238E27FC236}">
                <a16:creationId xmlns:a16="http://schemas.microsoft.com/office/drawing/2014/main" id="{123C05C1-3914-48FB-B4B8-1388A2DB5ACE}"/>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itle 14" hidden="1">
            <a:extLst>
              <a:ext uri="{FF2B5EF4-FFF2-40B4-BE49-F238E27FC236}">
                <a16:creationId xmlns:a16="http://schemas.microsoft.com/office/drawing/2014/main" id="{1B710331-53CB-4E4F-A9D3-D1E190EEAEE4}"/>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B618646C-9F53-71F2-5419-38447387B540}"/>
              </a:ext>
            </a:extLst>
          </p:cNvPr>
          <p:cNvPicPr>
            <a:picLocks noChangeAspect="1"/>
          </p:cNvPicPr>
          <p:nvPr/>
        </p:nvPicPr>
        <p:blipFill>
          <a:blip r:embed="rId3"/>
          <a:stretch>
            <a:fillRect/>
          </a:stretch>
        </p:blipFill>
        <p:spPr>
          <a:xfrm>
            <a:off x="226071" y="89664"/>
            <a:ext cx="2238375" cy="2238375"/>
          </a:xfrm>
          <a:prstGeom prst="rect">
            <a:avLst/>
          </a:prstGeom>
        </p:spPr>
      </p:pic>
      <p:sp>
        <p:nvSpPr>
          <p:cNvPr id="9" name="TextBox 8">
            <a:extLst>
              <a:ext uri="{FF2B5EF4-FFF2-40B4-BE49-F238E27FC236}">
                <a16:creationId xmlns:a16="http://schemas.microsoft.com/office/drawing/2014/main" id="{52AAB3CF-8970-A2AF-0060-505914049CD0}"/>
              </a:ext>
            </a:extLst>
          </p:cNvPr>
          <p:cNvSpPr txBox="1"/>
          <p:nvPr/>
        </p:nvSpPr>
        <p:spPr>
          <a:xfrm>
            <a:off x="641572" y="2327520"/>
            <a:ext cx="6377900"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Kelly Reed</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 Detective Inspector</a:t>
            </a:r>
            <a:endParaRPr kumimoji="0" lang="en-US" sz="1800" b="0" i="0" u="none" strike="noStrike" kern="1200" cap="none" spc="0" normalizeH="0" baseline="0" noProof="0" dirty="0">
              <a:ln>
                <a:noFill/>
              </a:ln>
              <a:solidFill>
                <a:prstClr val="black"/>
              </a:solidFill>
              <a:effectLst/>
              <a:uLnTx/>
              <a:uFillTx/>
              <a:latin typeface="Calibri Light"/>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Tori </a:t>
            </a:r>
            <a:r>
              <a:rPr kumimoji="0" lang="en-GB" sz="1800" b="1" i="0" u="none" strike="noStrike" kern="1200" cap="none" spc="50" normalizeH="0" baseline="0" noProof="0" dirty="0" err="1">
                <a:ln>
                  <a:noFill/>
                </a:ln>
                <a:solidFill>
                  <a:prstClr val="black"/>
                </a:solidFill>
                <a:effectLst/>
                <a:uLnTx/>
                <a:uFillTx/>
                <a:latin typeface="Calibri Light"/>
                <a:ea typeface="Calibri Light"/>
                <a:cs typeface="Calibri Light"/>
              </a:rPr>
              <a:t>Olphin</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 Head of Data Science, Research &amp; Evaluation</a:t>
            </a: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SOFEA Wellbeing Team</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 5 Dedicated Youth Mentors</a:t>
            </a: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8 Schools</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 Milton Keynes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
        <p:nvSpPr>
          <p:cNvPr id="2" name="TextBox 1">
            <a:extLst>
              <a:ext uri="{FF2B5EF4-FFF2-40B4-BE49-F238E27FC236}">
                <a16:creationId xmlns:a16="http://schemas.microsoft.com/office/drawing/2014/main" id="{E497BFF9-D04A-4D02-1D3A-E5F58FD7824E}"/>
              </a:ext>
            </a:extLst>
          </p:cNvPr>
          <p:cNvSpPr txBox="1"/>
          <p:nvPr/>
        </p:nvSpPr>
        <p:spPr>
          <a:xfrm>
            <a:off x="2341773" y="1208130"/>
            <a:ext cx="554981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Key Contributors to the Programme </a:t>
            </a:r>
            <a:endParaRPr kumimoji="0" lang="en-US" sz="20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28552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FE20-946B-E863-6982-6C91860D04A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2B996C1-C527-5069-4B31-B93B445FE0DD}"/>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25D0B86-B9B2-9294-270C-56A13E4CB2D2}"/>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D40549E-198C-CF01-11DB-AE492E0C78D7}"/>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descr="This image is a woman's hand writing on a piece of paper. ">
            <a:extLst>
              <a:ext uri="{FF2B5EF4-FFF2-40B4-BE49-F238E27FC236}">
                <a16:creationId xmlns:a16="http://schemas.microsoft.com/office/drawing/2014/main" id="{C4191A31-8DF4-E687-6707-62720DFAAB3F}"/>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20C09623-C706-2DF7-CA7A-6C73FB2E5A22}"/>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85DAC5F4-AA5B-C734-5484-A02A05B76748}"/>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034BA7D9-3958-9E5C-74C3-BB14F05D51DB}"/>
                </a:ext>
              </a:extLst>
            </p:cNvPr>
            <p:cNvSpPr>
              <a:spLocks/>
            </p:cNvSpPr>
            <p:nvPr/>
          </p:nvSpPr>
          <p:spPr bwMode="auto">
            <a:xfrm>
              <a:off x="7767569" y="1260017"/>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C61B5EE6-D652-C280-D335-FE30359C11A8}"/>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FF8AA4D9-52E0-F124-0D20-D1626D8CEF6F}"/>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3ACD0880-AD76-B96F-52F3-FE4C16324998}"/>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DB2477A4-75C3-C930-DBF3-C4577C6B6D25}"/>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60D14D0C-2304-E00E-11D6-99CBE3475A81}"/>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4C62867B-6FD2-BFF1-53E1-6E63D944FC33}"/>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68F363B7-23DA-9AEB-7615-669FDF09CCAF}"/>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CB336235-D7C5-2114-C1FB-3BE9FF9CF931}"/>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29799D81-B103-48FA-7234-7DAF8F9693CC}"/>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48627D66-3DDF-3713-3BE9-7A41197DBD2C}"/>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E0BD1703-FF25-ACEC-C504-90FB7945004D}"/>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2FC90CA7-B4CF-DA06-8D65-C3D29C8C6335}"/>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A41071B-DFC4-3BDB-5C36-0E0A40E51E50}"/>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itle 14" hidden="1">
            <a:extLst>
              <a:ext uri="{FF2B5EF4-FFF2-40B4-BE49-F238E27FC236}">
                <a16:creationId xmlns:a16="http://schemas.microsoft.com/office/drawing/2014/main" id="{F3DD406F-E086-9431-8348-8BFBCF1E94DC}"/>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53306483-54FB-48B7-A5FD-54671C3E6691}"/>
              </a:ext>
            </a:extLst>
          </p:cNvPr>
          <p:cNvPicPr>
            <a:picLocks noChangeAspect="1"/>
          </p:cNvPicPr>
          <p:nvPr/>
        </p:nvPicPr>
        <p:blipFill>
          <a:blip r:embed="rId3"/>
          <a:stretch>
            <a:fillRect/>
          </a:stretch>
        </p:blipFill>
        <p:spPr>
          <a:xfrm>
            <a:off x="226071" y="89664"/>
            <a:ext cx="2238375" cy="2238375"/>
          </a:xfrm>
          <a:prstGeom prst="rect">
            <a:avLst/>
          </a:prstGeom>
        </p:spPr>
      </p:pic>
      <p:sp>
        <p:nvSpPr>
          <p:cNvPr id="9" name="TextBox 8">
            <a:extLst>
              <a:ext uri="{FF2B5EF4-FFF2-40B4-BE49-F238E27FC236}">
                <a16:creationId xmlns:a16="http://schemas.microsoft.com/office/drawing/2014/main" id="{9F8F143D-34B8-02BA-A6CA-C33F2295B3CB}"/>
              </a:ext>
            </a:extLst>
          </p:cNvPr>
          <p:cNvSpPr txBox="1"/>
          <p:nvPr/>
        </p:nvSpPr>
        <p:spPr>
          <a:xfrm>
            <a:off x="2472793" y="1006755"/>
            <a:ext cx="5626302" cy="16312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What did we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
        <p:nvSpPr>
          <p:cNvPr id="2" name="Content Placeholder 2">
            <a:extLst>
              <a:ext uri="{FF2B5EF4-FFF2-40B4-BE49-F238E27FC236}">
                <a16:creationId xmlns:a16="http://schemas.microsoft.com/office/drawing/2014/main" id="{A55F80BD-BA0F-95BF-CF17-F9D5D9335908}"/>
              </a:ext>
            </a:extLst>
          </p:cNvPr>
          <p:cNvSpPr txBox="1">
            <a:spLocks/>
          </p:cNvSpPr>
          <p:nvPr/>
        </p:nvSpPr>
        <p:spPr>
          <a:xfrm>
            <a:off x="512109" y="2323941"/>
            <a:ext cx="4776735" cy="37349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SOFEA delivered the schools navigators program in schools</a:t>
            </a:r>
            <a:endParaRPr kumimoji="0" lang="en-US" sz="1800" b="0" i="0" u="none" strike="noStrike" kern="1200" cap="none" spc="0" normalizeH="0" baseline="0" noProof="0">
              <a:ln>
                <a:noFill/>
              </a:ln>
              <a:solidFill>
                <a:prstClr val="black"/>
              </a:solidFill>
              <a:effectLst/>
              <a:uLnTx/>
              <a:uFillTx/>
              <a:latin typeface="Calibri Light"/>
              <a:ea typeface="Calibri Light"/>
              <a:cs typeface="Calibri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4 schools receiving treatment, 4 in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165 referrals made following first suspension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6 sessions of mentoring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Students completed baseline and follow up self-assessed questionnaires (SDQ and WEMWBS)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Participation led, strengths and needs approach to exploring how to support a young person to make their own behaviour changes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Tracking at all stages; attended sessions, questionnaires completed, referrals received. </a:t>
            </a:r>
            <a:endParaRPr kumimoji="0" lang="en-US" sz="1800" b="0" i="0" u="none" strike="noStrike" kern="1200" cap="none" spc="0" normalizeH="0" baseline="0" noProof="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2155405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9239-1746-F0ED-FD92-C65819BC626A}"/>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830FF7-13BE-2E93-A9A4-B8C136B72AFB}"/>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5A32AAD-8660-4C22-BC4D-79672327050B}"/>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2F80119-E369-9689-F738-10C21CBB9691}"/>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4" hidden="1">
            <a:extLst>
              <a:ext uri="{FF2B5EF4-FFF2-40B4-BE49-F238E27FC236}">
                <a16:creationId xmlns:a16="http://schemas.microsoft.com/office/drawing/2014/main" id="{87FCB1A8-34EB-1FB3-69A0-789B71D4370F}"/>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2BC8066A-7942-5435-360A-0A8490E80EE5}"/>
              </a:ext>
            </a:extLst>
          </p:cNvPr>
          <p:cNvPicPr>
            <a:picLocks noChangeAspect="1"/>
          </p:cNvPicPr>
          <p:nvPr/>
        </p:nvPicPr>
        <p:blipFill>
          <a:blip r:embed="rId3"/>
          <a:stretch>
            <a:fillRect/>
          </a:stretch>
        </p:blipFill>
        <p:spPr>
          <a:xfrm>
            <a:off x="226071" y="89664"/>
            <a:ext cx="2238375" cy="2238375"/>
          </a:xfrm>
          <a:prstGeom prst="rect">
            <a:avLst/>
          </a:prstGeom>
        </p:spPr>
      </p:pic>
      <p:sp>
        <p:nvSpPr>
          <p:cNvPr id="9" name="TextBox 8">
            <a:extLst>
              <a:ext uri="{FF2B5EF4-FFF2-40B4-BE49-F238E27FC236}">
                <a16:creationId xmlns:a16="http://schemas.microsoft.com/office/drawing/2014/main" id="{6E94DF03-D1F2-136C-3F99-DE684A06C67D}"/>
              </a:ext>
            </a:extLst>
          </p:cNvPr>
          <p:cNvSpPr txBox="1"/>
          <p:nvPr/>
        </p:nvSpPr>
        <p:spPr>
          <a:xfrm>
            <a:off x="3384840" y="1430563"/>
            <a:ext cx="5626302" cy="16312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grpSp>
        <p:nvGrpSpPr>
          <p:cNvPr id="62" name="Group 61" descr="This image is a woman's hand writing on a piece of paper. ">
            <a:extLst>
              <a:ext uri="{FF2B5EF4-FFF2-40B4-BE49-F238E27FC236}">
                <a16:creationId xmlns:a16="http://schemas.microsoft.com/office/drawing/2014/main" id="{CCCFC5E2-84C3-7CDD-8B40-938CC6F2CC7E}"/>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14C635CA-BACC-1172-3081-8593A2E3B53B}"/>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C8C18911-F18A-5ED6-30C3-939E261786B1}"/>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1969A416-E375-3422-AD9F-C136257B89E1}"/>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A0A608D8-8BFF-429F-6137-3DC2EF9DAA40}"/>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03A8ADA5-45E2-787E-363A-9346B36CBF30}"/>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EFC70310-3906-65B3-68D0-B8DDBC88E8F1}"/>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220691A2-DD3F-5CC4-7AFF-3651FFE18388}"/>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5C3471AF-BD54-BC02-B35E-42CAEEF79A38}"/>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21E8EAAF-6E7F-887B-E4E3-0EB8F7F5556E}"/>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0991F5C1-DA3F-7D04-866B-C0BBC8F5E1E0}"/>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80FA3B7C-90CF-D010-0461-CAA211B1CA7A}"/>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8265361C-EA55-9162-6E99-BFEF78466AA3}"/>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08C31B15-0B52-F0F3-B302-F9FD3B27B74C}"/>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A68115FF-AC56-6371-F7E0-81E59E5913E8}"/>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005A5092-A391-833D-6D1E-D900A7A1EE7F}"/>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248C656-E85E-99E2-E0DD-48606A5C3A20}"/>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5E654AD-8F06-F7DE-F249-005F92CBEC7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
                    </a14:imgEffect>
                  </a14:imgLayer>
                </a14:imgProps>
              </a:ext>
              <a:ext uri="{28A0092B-C50C-407E-A947-70E740481C1C}">
                <a14:useLocalDpi xmlns:a14="http://schemas.microsoft.com/office/drawing/2010/main" val="0"/>
              </a:ext>
            </a:extLst>
          </a:blip>
          <a:srcRect b="45890"/>
          <a:stretch/>
        </p:blipFill>
        <p:spPr>
          <a:xfrm>
            <a:off x="1525673" y="2326364"/>
            <a:ext cx="4966948" cy="1321290"/>
          </a:xfrm>
          <a:prstGeom prst="rect">
            <a:avLst/>
          </a:prstGeom>
        </p:spPr>
      </p:pic>
      <p:sp>
        <p:nvSpPr>
          <p:cNvPr id="6" name="TextBox 5">
            <a:extLst>
              <a:ext uri="{FF2B5EF4-FFF2-40B4-BE49-F238E27FC236}">
                <a16:creationId xmlns:a16="http://schemas.microsoft.com/office/drawing/2014/main" id="{3F0A5C73-156E-6C64-9364-570F29A26749}"/>
              </a:ext>
            </a:extLst>
          </p:cNvPr>
          <p:cNvSpPr txBox="1"/>
          <p:nvPr/>
        </p:nvSpPr>
        <p:spPr>
          <a:xfrm>
            <a:off x="640971" y="4019530"/>
            <a:ext cx="4773956" cy="16312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Warwick Edinburgh Mental-Wellbeing Scale</a:t>
            </a:r>
            <a:endParaRPr kumimoji="0" lang="en-GB" sz="2000" b="1"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
        <p:nvSpPr>
          <p:cNvPr id="8" name="Content Placeholder 2">
            <a:extLst>
              <a:ext uri="{FF2B5EF4-FFF2-40B4-BE49-F238E27FC236}">
                <a16:creationId xmlns:a16="http://schemas.microsoft.com/office/drawing/2014/main" id="{938B8257-1FC8-795A-63E4-18B1D2176B70}"/>
              </a:ext>
            </a:extLst>
          </p:cNvPr>
          <p:cNvSpPr txBox="1">
            <a:spLocks/>
          </p:cNvSpPr>
          <p:nvPr/>
        </p:nvSpPr>
        <p:spPr>
          <a:xfrm>
            <a:off x="735473" y="4497772"/>
            <a:ext cx="4514036" cy="1828866"/>
          </a:xfrm>
          <a:prstGeom prst="rect">
            <a:avLst/>
          </a:prstGeom>
        </p:spPr>
        <p:txBody>
          <a:bodyPr vert="horz" lIns="121920" tIns="60960" rIns="121920" bIns="60960" rtlCol="0" anchor="t">
            <a:normAutofit fontScale="92500" lnSpcReduction="20000"/>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20000"/>
              </a:lnSpc>
              <a:spcBef>
                <a:spcPts val="750"/>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87 WEMWBS were completed</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53% response rate, so there is a risk of selection bias</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171450" marR="0" lvl="0" indent="-171450" algn="l" defTabSz="685800" rtl="0" eaLnBrk="1" fontAlgn="auto" latinLnBrk="0" hangingPunct="1">
              <a:lnSpc>
                <a:spcPct val="120000"/>
              </a:lnSpc>
              <a:spcBef>
                <a:spcPts val="750"/>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Significant increase in total score, a positive metric. </a:t>
            </a:r>
            <a:endParaRPr kumimoji="0" lang="en-GB" sz="1800" b="1" i="0" u="none" strike="noStrike" kern="1200" cap="none" spc="50" normalizeH="0" baseline="0" noProof="0">
              <a:ln>
                <a:noFill/>
              </a:ln>
              <a:solidFill>
                <a:prstClr val="black"/>
              </a:solidFill>
              <a:effectLst/>
              <a:uLnTx/>
              <a:uFillTx/>
              <a:latin typeface="Calibri Light"/>
              <a:ea typeface="Calibri Light"/>
              <a:cs typeface="Calibri Light"/>
            </a:endParaRPr>
          </a:p>
          <a:p>
            <a:pPr marL="0" marR="0" lvl="0" indent="0" algn="l" defTabSz="685800" rtl="0" eaLnBrk="1" fontAlgn="auto" latinLnBrk="0" hangingPunct="1">
              <a:lnSpc>
                <a:spcPct val="120000"/>
              </a:lnSpc>
              <a:spcBef>
                <a:spcPts val="750"/>
              </a:spcBef>
              <a:spcAft>
                <a:spcPts val="600"/>
              </a:spcAft>
              <a:buClrTx/>
              <a:buSzTx/>
              <a:buFont typeface="Arial" panose="020B0604020202020204" pitchFamily="34" charset="0"/>
              <a:buNone/>
              <a:tabLst/>
              <a:defRPr/>
            </a:pP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230244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110A-5DFF-2E41-CA20-712B3DE36D04}"/>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4C0461-1CB4-4B4E-E732-C38A90ADA162}"/>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A7D7190-01EE-79DE-EE3F-EA255571903B}"/>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E764E7A-9504-801C-927A-872F559E28DA}"/>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4" hidden="1">
            <a:extLst>
              <a:ext uri="{FF2B5EF4-FFF2-40B4-BE49-F238E27FC236}">
                <a16:creationId xmlns:a16="http://schemas.microsoft.com/office/drawing/2014/main" id="{0EF30B7C-B969-1DB8-0454-3D49FFACA742}"/>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2CE9BE80-7C30-5781-AB86-14C80A1B0A05}"/>
              </a:ext>
            </a:extLst>
          </p:cNvPr>
          <p:cNvPicPr>
            <a:picLocks noChangeAspect="1"/>
          </p:cNvPicPr>
          <p:nvPr/>
        </p:nvPicPr>
        <p:blipFill>
          <a:blip r:embed="rId3"/>
          <a:stretch>
            <a:fillRect/>
          </a:stretch>
        </p:blipFill>
        <p:spPr>
          <a:xfrm>
            <a:off x="226071" y="89664"/>
            <a:ext cx="2238375" cy="2238375"/>
          </a:xfrm>
          <a:prstGeom prst="rect">
            <a:avLst/>
          </a:prstGeom>
        </p:spPr>
      </p:pic>
      <p:sp>
        <p:nvSpPr>
          <p:cNvPr id="9" name="TextBox 8">
            <a:extLst>
              <a:ext uri="{FF2B5EF4-FFF2-40B4-BE49-F238E27FC236}">
                <a16:creationId xmlns:a16="http://schemas.microsoft.com/office/drawing/2014/main" id="{4AE6E6A1-794E-1AD1-6E0B-904E164B3307}"/>
              </a:ext>
            </a:extLst>
          </p:cNvPr>
          <p:cNvSpPr txBox="1"/>
          <p:nvPr/>
        </p:nvSpPr>
        <p:spPr>
          <a:xfrm>
            <a:off x="2452931" y="1209091"/>
            <a:ext cx="5626302" cy="16312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Strengths &amp; Difficulties Questionnaire </a:t>
            </a:r>
            <a:endPar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grpSp>
        <p:nvGrpSpPr>
          <p:cNvPr id="62" name="Group 61" descr="This image is a woman's hand writing on a piece of paper. ">
            <a:extLst>
              <a:ext uri="{FF2B5EF4-FFF2-40B4-BE49-F238E27FC236}">
                <a16:creationId xmlns:a16="http://schemas.microsoft.com/office/drawing/2014/main" id="{0DE1C83E-8AE2-5361-4E1D-EABDF4F32B5B}"/>
              </a:ext>
            </a:extLst>
          </p:cNvPr>
          <p:cNvGrpSpPr/>
          <p:nvPr/>
        </p:nvGrpSpPr>
        <p:grpSpPr>
          <a:xfrm>
            <a:off x="4457819" y="-496702"/>
            <a:ext cx="8739666" cy="8346238"/>
            <a:chOff x="4597682" y="-439156"/>
            <a:chExt cx="7594320" cy="7252450"/>
          </a:xfrm>
        </p:grpSpPr>
        <p:sp>
          <p:nvSpPr>
            <p:cNvPr id="45" name="Freeform 22">
              <a:extLst>
                <a:ext uri="{FF2B5EF4-FFF2-40B4-BE49-F238E27FC236}">
                  <a16:creationId xmlns:a16="http://schemas.microsoft.com/office/drawing/2014/main" id="{35A9107C-D7DD-9FB5-ABD2-1750E46B5D69}"/>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0ED0FE62-CBB9-AB78-052C-B12D0D1CC2A8}"/>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9A199CF0-E7F9-5730-C5B8-7795F2F9A3D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089E32DB-F8F1-6A26-E142-678F91290516}"/>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8D7962C5-B5F0-81E7-3CDF-9894FBB3FE09}"/>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86E435FF-A453-0F0A-0C02-AE57E6320286}"/>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EB25C7E8-4CD4-B5DD-FAA0-B1F9A53C079F}"/>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2871A288-4FA7-AF6D-49E2-30B915D111E7}"/>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9BC81D37-1622-6D1F-A765-8D9D26BAE383}"/>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14248F8D-6CB8-8314-62E8-F6B9A33366BA}"/>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4C198D55-6309-CED6-9484-7C06EC099BA1}"/>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2F736F50-AC72-2FDA-1DD2-F816CCA90A06}"/>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012A950F-C1CE-C2B2-56D3-B4A0931C635A}"/>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AA23C0EF-7D16-7809-6E0B-6CF0694C54E2}"/>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EADE8F42-1235-158C-A63D-FDDDA17E69FC}"/>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89507D7-0415-76B3-6F14-CE09E8696192}"/>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49CA1CB3-8DDA-1243-CFC9-53793BF6A7F8}"/>
              </a:ext>
            </a:extLst>
          </p:cNvPr>
          <p:cNvSpPr txBox="1">
            <a:spLocks/>
          </p:cNvSpPr>
          <p:nvPr/>
        </p:nvSpPr>
        <p:spPr>
          <a:xfrm>
            <a:off x="734769" y="2026632"/>
            <a:ext cx="6950615" cy="5329284"/>
          </a:xfrm>
          <a:prstGeom prst="rect">
            <a:avLst/>
          </a:prstGeom>
        </p:spPr>
        <p:txBody>
          <a:bodyPr vert="horz" lIns="121920" tIns="60960" rIns="121920" bIns="60960" rtlCol="0" anchor="t">
            <a:normAutofit/>
          </a:bodyPr>
          <a:lstStyle>
            <a:lvl1pPr marL="171450" indent="-171450" algn="l" defTabSz="685800" rtl="0" eaLnBrk="1" latinLnBrk="0" hangingPunct="1">
              <a:lnSpc>
                <a:spcPct val="120000"/>
              </a:lnSpc>
              <a:spcBef>
                <a:spcPts val="750"/>
              </a:spcBef>
              <a:spcAft>
                <a:spcPts val="6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6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6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6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20000"/>
              </a:lnSpc>
              <a:spcBef>
                <a:spcPts val="750"/>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63 Strengths &amp; Difficulties Questionnaires were completed</a:t>
            </a:r>
            <a:endParaRPr kumimoji="0" lang="en-US"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38% response rate, so there is a risk of selection bias</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171450" marR="0" lvl="0" indent="-171450" algn="l" defTabSz="685800" rtl="0" eaLnBrk="1" fontAlgn="auto" latinLnBrk="0" hangingPunct="1">
              <a:lnSpc>
                <a:spcPct val="120000"/>
              </a:lnSpc>
              <a:spcBef>
                <a:spcPts val="750"/>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The results showed </a:t>
            </a: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significant reduction</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in:</a:t>
            </a: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total difficulties</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reported</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total hyperactivity </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reported </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total supplement </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score</a:t>
            </a:r>
            <a:endParaRPr kumimoji="0" lang="en-GB" sz="1800" b="0" i="0" u="none" strike="noStrike" kern="1200" cap="none" spc="50" normalizeH="0" baseline="0" noProof="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total externalising </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score</a:t>
            </a: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prosocial score</a:t>
            </a:r>
            <a:endPar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endParaRPr>
          </a:p>
          <a:p>
            <a:pPr marL="514350" marR="0" lvl="1" indent="-171450" algn="l" defTabSz="685800" rtl="0" eaLnBrk="1" fontAlgn="auto" latinLnBrk="0" hangingPunct="1">
              <a:lnSpc>
                <a:spcPct val="120000"/>
              </a:lnSpc>
              <a:spcBef>
                <a:spcPts val="375"/>
              </a:spcBef>
              <a:spcAft>
                <a:spcPts val="60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Non-significant </a:t>
            </a:r>
            <a:r>
              <a:rPr kumimoji="0" lang="en-GB" sz="1800" b="1" i="0" u="none" strike="noStrike" kern="1200" cap="none" spc="50" normalizeH="0" baseline="0" noProof="0" dirty="0">
                <a:ln>
                  <a:noFill/>
                </a:ln>
                <a:solidFill>
                  <a:prstClr val="black"/>
                </a:solidFill>
                <a:effectLst/>
                <a:uLnTx/>
                <a:uFillTx/>
                <a:latin typeface="Calibri Light"/>
                <a:ea typeface="Calibri Light"/>
                <a:cs typeface="Calibri Light"/>
              </a:rPr>
              <a:t>reductions in internalising, emotional problems, conduct problems and peer problems</a:t>
            </a:r>
            <a:r>
              <a:rPr kumimoji="0" lang="en-GB" sz="1800" b="0" i="0" u="none" strike="noStrike" kern="1200" cap="none" spc="50" normalizeH="0" baseline="0" noProof="0" dirty="0">
                <a:ln>
                  <a:noFill/>
                </a:ln>
                <a:solidFill>
                  <a:prstClr val="black"/>
                </a:solidFill>
                <a:effectLst/>
                <a:uLnTx/>
                <a:uFillTx/>
                <a:latin typeface="Calibri Light"/>
                <a:ea typeface="Calibri Light"/>
                <a:cs typeface="Calibri Light"/>
              </a:rPr>
              <a:t> measured</a:t>
            </a:r>
            <a:endParaRPr kumimoji="0" lang="en-US" sz="1800" b="0" i="0" u="none" strike="noStrike" kern="1200" cap="none" spc="50" normalizeH="0" baseline="0" noProof="0">
              <a:ln>
                <a:noFill/>
              </a:ln>
              <a:solidFill>
                <a:prstClr val="black"/>
              </a:solidFill>
              <a:effectLst/>
              <a:uLnTx/>
              <a:uFillTx/>
              <a:latin typeface="Calibri Light"/>
              <a:ea typeface="Calibri Light"/>
              <a:cs typeface="Calibri Light"/>
            </a:endParaRPr>
          </a:p>
        </p:txBody>
      </p:sp>
    </p:spTree>
    <p:extLst>
      <p:ext uri="{BB962C8B-B14F-4D97-AF65-F5344CB8AC3E}">
        <p14:creationId xmlns:p14="http://schemas.microsoft.com/office/powerpoint/2010/main" val="153461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1E5D997-6D42-30EB-4459-8EC9F4851096}"/>
              </a:ext>
              <a:ext uri="{C183D7F6-B498-43B3-948B-1728B52AA6E4}">
                <adec:decorative xmlns:adec="http://schemas.microsoft.com/office/drawing/2017/decorative" xmlns="" val="1"/>
              </a:ext>
            </a:extLst>
          </p:cNvPr>
          <p:cNvGrpSpPr/>
          <p:nvPr/>
        </p:nvGrpSpPr>
        <p:grpSpPr>
          <a:xfrm>
            <a:off x="4855953" y="-2833465"/>
            <a:ext cx="8948964" cy="12105059"/>
            <a:chOff x="4855953" y="-2833465"/>
            <a:chExt cx="8948964" cy="12105059"/>
          </a:xfrm>
        </p:grpSpPr>
        <p:sp>
          <p:nvSpPr>
            <p:cNvPr id="5" name="Freeform 10">
              <a:extLst>
                <a:ext uri="{FF2B5EF4-FFF2-40B4-BE49-F238E27FC236}">
                  <a16:creationId xmlns:a16="http://schemas.microsoft.com/office/drawing/2014/main" id="{5C6E02BA-4639-4FAA-7C4A-B962B5D1C43F}"/>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1">
              <a:extLst>
                <a:ext uri="{FF2B5EF4-FFF2-40B4-BE49-F238E27FC236}">
                  <a16:creationId xmlns:a16="http://schemas.microsoft.com/office/drawing/2014/main" id="{778AB268-36D7-9B5B-C490-261EE97B586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2">
              <a:extLst>
                <a:ext uri="{FF2B5EF4-FFF2-40B4-BE49-F238E27FC236}">
                  <a16:creationId xmlns:a16="http://schemas.microsoft.com/office/drawing/2014/main" id="{92616C46-3632-7FFB-1EA7-4071FB7AFF95}"/>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solidFill>
              <a:srgbClr val="92D050"/>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B70D5C78-4DB8-6DC9-676D-2E16A6404051}"/>
              </a:ext>
            </a:extLst>
          </p:cNvPr>
          <p:cNvSpPr>
            <a:spLocks noGrp="1"/>
          </p:cNvSpPr>
          <p:nvPr>
            <p:ph idx="1"/>
          </p:nvPr>
        </p:nvSpPr>
        <p:spPr>
          <a:xfrm>
            <a:off x="838200" y="1825625"/>
            <a:ext cx="10515600" cy="1581364"/>
          </a:xfrm>
        </p:spPr>
        <p:txBody>
          <a:bodyPr vert="horz" lIns="0" tIns="0" rIns="0" bIns="0" rtlCol="0" anchor="t">
            <a:normAutofit/>
          </a:bodyPr>
          <a:lstStyle/>
          <a:p>
            <a:pPr marL="0" indent="0">
              <a:buNone/>
            </a:pPr>
            <a:r>
              <a:rPr lang="en-GB" dirty="0">
                <a:latin typeface="Calibri Light"/>
                <a:ea typeface="+mn-lt"/>
                <a:cs typeface="+mn-lt"/>
              </a:rPr>
              <a:t>“There are some who still have showed a few silly low-level behaviours, however, these behaviours are not as consistent as they used to be or as challenging/aggressive.  The students can regulate their emotions better, more safely and will listen to staff better than before.” - Hazeley Academy</a:t>
            </a:r>
            <a:endParaRPr lang="en-GB" dirty="0">
              <a:latin typeface="Calibri Light"/>
              <a:ea typeface="Calibri" panose="020F0502020204030204"/>
              <a:cs typeface="Calibri" panose="020F0502020204030204"/>
            </a:endParaRPr>
          </a:p>
        </p:txBody>
      </p:sp>
      <p:sp>
        <p:nvSpPr>
          <p:cNvPr id="2" name="Title 1">
            <a:extLst>
              <a:ext uri="{FF2B5EF4-FFF2-40B4-BE49-F238E27FC236}">
                <a16:creationId xmlns:a16="http://schemas.microsoft.com/office/drawing/2014/main" id="{970639D6-9FB7-83BA-DCA9-73A9B321D4BC}"/>
              </a:ext>
            </a:extLst>
          </p:cNvPr>
          <p:cNvSpPr>
            <a:spLocks noGrp="1"/>
          </p:cNvSpPr>
          <p:nvPr>
            <p:ph type="title"/>
          </p:nvPr>
        </p:nvSpPr>
        <p:spPr/>
        <p:txBody>
          <a:bodyPr/>
          <a:lstStyle/>
          <a:p>
            <a:r>
              <a:rPr lang="en-GB" b="1" dirty="0">
                <a:latin typeface="Calibri Light"/>
                <a:ea typeface="Calibri Light"/>
                <a:cs typeface="Segoe UI"/>
              </a:rPr>
              <a:t>Qualitative feedback from teachers</a:t>
            </a:r>
            <a:endParaRPr lang="en-US" b="1" dirty="0">
              <a:latin typeface="Calibri Light"/>
              <a:ea typeface="Calibri Light"/>
              <a:cs typeface="Calibri Light"/>
            </a:endParaRPr>
          </a:p>
        </p:txBody>
      </p:sp>
      <p:sp>
        <p:nvSpPr>
          <p:cNvPr id="9" name="TextBox 8">
            <a:extLst>
              <a:ext uri="{FF2B5EF4-FFF2-40B4-BE49-F238E27FC236}">
                <a16:creationId xmlns:a16="http://schemas.microsoft.com/office/drawing/2014/main" id="{EB44D761-BC53-FDC8-DF30-DB34FB3F6AE3}"/>
              </a:ext>
            </a:extLst>
          </p:cNvPr>
          <p:cNvSpPr txBox="1"/>
          <p:nvPr/>
        </p:nvSpPr>
        <p:spPr>
          <a:xfrm>
            <a:off x="818289" y="3643703"/>
            <a:ext cx="106686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a:ea typeface="Calibri"/>
                <a:cs typeface="Calibri"/>
              </a:rPr>
              <a:t>“The SOFEA mentoring programme has made a huge impact to our students. The students enjoy the sessions, they use the strategies given by the mentors to help manage their difficulties during the school day.</a:t>
            </a:r>
            <a:endParaRPr kumimoji="0" lang="en-US" sz="2800" b="0" i="0" u="none" strike="noStrike" kern="1200" cap="none" spc="0" normalizeH="0" baseline="0" noProof="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a:ea typeface="Calibri"/>
                <a:cs typeface="Calibri"/>
              </a:rPr>
              <a:t>The students have had fewer suspensions since starting the programme and they’re more engaged and focused during their lessons.” - Lord Grey Academy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Light"/>
              <a:ea typeface="Calibri"/>
              <a:cs typeface="Calibri"/>
            </a:endParaRPr>
          </a:p>
        </p:txBody>
      </p:sp>
    </p:spTree>
    <p:extLst>
      <p:ext uri="{BB962C8B-B14F-4D97-AF65-F5344CB8AC3E}">
        <p14:creationId xmlns:p14="http://schemas.microsoft.com/office/powerpoint/2010/main" val="2595953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5DA3525-3D69-530B-D320-4DEB609FA38E}"/>
              </a:ext>
            </a:extLst>
          </p:cNvPr>
          <p:cNvSpPr/>
          <p:nvPr/>
        </p:nvSpPr>
        <p:spPr>
          <a:xfrm>
            <a:off x="725653" y="1698336"/>
            <a:ext cx="4214962" cy="197624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9DAA52-F17A-91C9-3FF1-364922B0ADC9}"/>
              </a:ext>
            </a:extLst>
          </p:cNvPr>
          <p:cNvSpPr>
            <a:spLocks noGrp="1"/>
          </p:cNvSpPr>
          <p:nvPr>
            <p:ph idx="1"/>
          </p:nvPr>
        </p:nvSpPr>
        <p:spPr>
          <a:xfrm>
            <a:off x="1167714" y="2010976"/>
            <a:ext cx="3328087" cy="1344528"/>
          </a:xfrm>
        </p:spPr>
        <p:txBody>
          <a:bodyPr vert="horz" lIns="0" tIns="0" rIns="0" bIns="0" rtlCol="0" anchor="t">
            <a:noAutofit/>
          </a:bodyPr>
          <a:lstStyle/>
          <a:p>
            <a:pPr marL="0" indent="0">
              <a:buNone/>
            </a:pPr>
            <a:r>
              <a:rPr lang="en-GB" sz="1800" dirty="0">
                <a:solidFill>
                  <a:schemeClr val="bg1"/>
                </a:solidFill>
                <a:latin typeface="Aptos Narrow"/>
                <a:ea typeface="Calibri" panose="020F0502020204030204"/>
                <a:cs typeface="Calibri" panose="020F0502020204030204"/>
              </a:rPr>
              <a:t>“I can handle situations better, I either leave or walk away instead of shouting, screaming and swearing. I take away from the sessions that I am a bit more confident at talking to people that I don't know.”</a:t>
            </a:r>
            <a:endParaRPr lang="en-US" sz="1800" dirty="0">
              <a:solidFill>
                <a:schemeClr val="bg1"/>
              </a:solidFill>
              <a:ea typeface="Calibri" panose="020F0502020204030204"/>
              <a:cs typeface="Calibri" panose="020F0502020204030204"/>
            </a:endParaRPr>
          </a:p>
        </p:txBody>
      </p:sp>
      <p:grpSp>
        <p:nvGrpSpPr>
          <p:cNvPr id="8" name="Group 7">
            <a:extLst>
              <a:ext uri="{FF2B5EF4-FFF2-40B4-BE49-F238E27FC236}">
                <a16:creationId xmlns:a16="http://schemas.microsoft.com/office/drawing/2014/main" id="{5DE3F227-8082-161E-2464-962F10A70E4A}"/>
              </a:ext>
              <a:ext uri="{C183D7F6-B498-43B3-948B-1728B52AA6E4}">
                <adec:decorative xmlns:adec="http://schemas.microsoft.com/office/drawing/2017/decorative" xmlns="" val="1"/>
              </a:ext>
            </a:extLst>
          </p:cNvPr>
          <p:cNvGrpSpPr/>
          <p:nvPr/>
        </p:nvGrpSpPr>
        <p:grpSpPr>
          <a:xfrm>
            <a:off x="4573198" y="-2697026"/>
            <a:ext cx="9245394" cy="12105059"/>
            <a:chOff x="4855953" y="-2833465"/>
            <a:chExt cx="8948964" cy="12105059"/>
          </a:xfrm>
        </p:grpSpPr>
        <p:sp>
          <p:nvSpPr>
            <p:cNvPr id="5" name="Freeform 10">
              <a:extLst>
                <a:ext uri="{FF2B5EF4-FFF2-40B4-BE49-F238E27FC236}">
                  <a16:creationId xmlns:a16="http://schemas.microsoft.com/office/drawing/2014/main" id="{F436F99C-7295-9C15-2493-AB0B9BDB4EB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1">
              <a:extLst>
                <a:ext uri="{FF2B5EF4-FFF2-40B4-BE49-F238E27FC236}">
                  <a16:creationId xmlns:a16="http://schemas.microsoft.com/office/drawing/2014/main" id="{6B44E4B2-0727-8295-B13F-E69261CAE330}"/>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2">
              <a:extLst>
                <a:ext uri="{FF2B5EF4-FFF2-40B4-BE49-F238E27FC236}">
                  <a16:creationId xmlns:a16="http://schemas.microsoft.com/office/drawing/2014/main" id="{18DCD4E4-C972-7D00-4836-2344B1CCC2F5}"/>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solidFill>
              <a:srgbClr val="92D050"/>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022EF3A7-FDA8-DE9F-90C2-713722765072}"/>
              </a:ext>
            </a:extLst>
          </p:cNvPr>
          <p:cNvSpPr txBox="1">
            <a:spLocks/>
          </p:cNvSpPr>
          <p:nvPr/>
        </p:nvSpPr>
        <p:spPr>
          <a:xfrm>
            <a:off x="836141" y="383660"/>
            <a:ext cx="105156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egoe UI"/>
                <a:ea typeface="+mj-ea"/>
                <a:cs typeface="Segoe UI"/>
              </a:rPr>
              <a:t>Qualitative feedback from students</a:t>
            </a:r>
          </a:p>
        </p:txBody>
      </p:sp>
      <p:sp>
        <p:nvSpPr>
          <p:cNvPr id="14" name="Rectangle: Rounded Corners 13">
            <a:extLst>
              <a:ext uri="{FF2B5EF4-FFF2-40B4-BE49-F238E27FC236}">
                <a16:creationId xmlns:a16="http://schemas.microsoft.com/office/drawing/2014/main" id="{548C24E1-7CFA-BB4C-8DE2-EEA9B4E81622}"/>
              </a:ext>
            </a:extLst>
          </p:cNvPr>
          <p:cNvSpPr/>
          <p:nvPr/>
        </p:nvSpPr>
        <p:spPr>
          <a:xfrm>
            <a:off x="725653" y="4210876"/>
            <a:ext cx="4214962" cy="197624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F9C3AFB7-5CF0-D9A8-DD27-BBB78034C3F3}"/>
              </a:ext>
            </a:extLst>
          </p:cNvPr>
          <p:cNvSpPr txBox="1">
            <a:spLocks/>
          </p:cNvSpPr>
          <p:nvPr/>
        </p:nvSpPr>
        <p:spPr>
          <a:xfrm>
            <a:off x="1165655" y="4521457"/>
            <a:ext cx="3328087" cy="134452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ptos Narrow"/>
                <a:ea typeface="Calibri" panose="020F0502020204030204"/>
                <a:cs typeface="Calibri" panose="020F0502020204030204"/>
              </a:rPr>
              <a:t>“These sessions have been sick, they helped me set some goals I want to get to and also think about respecting my family more. I have made my relationship with my mum and my nan better.” </a:t>
            </a: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2" name="Rectangle: Rounded Corners 1">
            <a:extLst>
              <a:ext uri="{FF2B5EF4-FFF2-40B4-BE49-F238E27FC236}">
                <a16:creationId xmlns:a16="http://schemas.microsoft.com/office/drawing/2014/main" id="{88F1DC02-2A2B-1C0E-E960-0BD1751E9E13}"/>
              </a:ext>
            </a:extLst>
          </p:cNvPr>
          <p:cNvSpPr/>
          <p:nvPr/>
        </p:nvSpPr>
        <p:spPr>
          <a:xfrm>
            <a:off x="6754134" y="4423078"/>
            <a:ext cx="4214962" cy="197624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99B1F374-9ACA-852C-7006-E58730EE74F6}"/>
              </a:ext>
            </a:extLst>
          </p:cNvPr>
          <p:cNvSpPr txBox="1">
            <a:spLocks/>
          </p:cNvSpPr>
          <p:nvPr/>
        </p:nvSpPr>
        <p:spPr>
          <a:xfrm>
            <a:off x="6837681" y="4732778"/>
            <a:ext cx="4060530" cy="134452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ptos Narrow"/>
                <a:ea typeface="Calibri" panose="020F0502020204030204"/>
                <a:cs typeface="Calibri" panose="020F0502020204030204"/>
              </a:rPr>
              <a:t>“It’s been better as normally I don’t have anyone to speak to. I haven’t got as angry and haven’t got angry in school. I focus better and I can now understand what the teachers are saying and I can see it from their point of view.”</a:t>
            </a: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endParaRPr>
          </a:p>
        </p:txBody>
      </p:sp>
      <p:sp>
        <p:nvSpPr>
          <p:cNvPr id="4" name="Rectangle: Rounded Corners 3">
            <a:extLst>
              <a:ext uri="{FF2B5EF4-FFF2-40B4-BE49-F238E27FC236}">
                <a16:creationId xmlns:a16="http://schemas.microsoft.com/office/drawing/2014/main" id="{2C860D98-151D-6BFD-E801-91E87B90C463}"/>
              </a:ext>
            </a:extLst>
          </p:cNvPr>
          <p:cNvSpPr/>
          <p:nvPr/>
        </p:nvSpPr>
        <p:spPr>
          <a:xfrm>
            <a:off x="7853728" y="1447551"/>
            <a:ext cx="4022051" cy="1262474"/>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98D731C7-5E6E-B83E-8CF8-2D3581D3DABC}"/>
              </a:ext>
            </a:extLst>
          </p:cNvPr>
          <p:cNvSpPr txBox="1">
            <a:spLocks/>
          </p:cNvSpPr>
          <p:nvPr/>
        </p:nvSpPr>
        <p:spPr>
          <a:xfrm>
            <a:off x="8198368" y="1696999"/>
            <a:ext cx="3328087" cy="134452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ptos Narrow"/>
                <a:ea typeface="Calibri" panose="020F0502020204030204"/>
                <a:cs typeface="Calibri" panose="020F0502020204030204"/>
              </a:rPr>
              <a:t>"I learnt to like myself and to be at peace with that. To focus on the good stuff and not on the bad stuff."</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43A7BA6-DEEF-B57E-5E5E-D61E9E35CDB2}"/>
              </a:ext>
            </a:extLst>
          </p:cNvPr>
          <p:cNvSpPr/>
          <p:nvPr/>
        </p:nvSpPr>
        <p:spPr>
          <a:xfrm>
            <a:off x="4574235" y="2682184"/>
            <a:ext cx="4214962" cy="197624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E42A5C03-CDEF-ED30-D6B2-507DEF5F80B5}"/>
              </a:ext>
            </a:extLst>
          </p:cNvPr>
          <p:cNvSpPr txBox="1">
            <a:spLocks/>
          </p:cNvSpPr>
          <p:nvPr/>
        </p:nvSpPr>
        <p:spPr>
          <a:xfrm>
            <a:off x="4850393" y="2992895"/>
            <a:ext cx="3810364" cy="134452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ptos Narrow"/>
                <a:ea typeface="Calibri" panose="020F0502020204030204"/>
                <a:cs typeface="Calibri" panose="020F0502020204030204"/>
              </a:rPr>
              <a:t>"I'm calmer, you taught me to calm down in stressful situations. I have been able to make new friends, before I only had 2-3 friends, and now I have 15. People want to be around me more because I am not so angry."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3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C8B565-4E93-344A-B2C9-B73E549441A3}"/>
              </a:ext>
            </a:extLst>
          </p:cNvPr>
          <p:cNvSpPr txBox="1">
            <a:spLocks/>
          </p:cNvSpPr>
          <p:nvPr/>
        </p:nvSpPr>
        <p:spPr>
          <a:xfrm>
            <a:off x="2638100" y="1491366"/>
            <a:ext cx="5522489" cy="4154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B70D50"/>
              </a:buClr>
              <a:buSzPts val="2800"/>
              <a:buFont typeface="Arial"/>
              <a:buNone/>
              <a:tabLst/>
              <a:defRPr/>
            </a:pPr>
            <a:r>
              <a:rPr kumimoji="0" lang="en-GB" sz="3000" b="1" i="0" u="none" strike="noStrike" kern="1200" cap="all" spc="0" normalizeH="0" baseline="0" noProof="0" dirty="0">
                <a:ln>
                  <a:noFill/>
                </a:ln>
                <a:solidFill>
                  <a:prstClr val="white">
                    <a:lumMod val="95000"/>
                  </a:prstClr>
                </a:solidFill>
                <a:effectLst/>
                <a:uLnTx/>
                <a:uFillTx/>
                <a:latin typeface="Arial"/>
                <a:ea typeface="Arial"/>
                <a:cs typeface="Arial"/>
                <a:sym typeface="Arial"/>
              </a:rPr>
              <a:t>Reach - Background</a:t>
            </a:r>
            <a:endParaRPr kumimoji="0" lang="en-GB" sz="3000" b="1" i="0" u="none" strike="noStrike" kern="1200" cap="all" spc="0" normalizeH="0" baseline="0" noProof="0" dirty="0">
              <a:ln>
                <a:noFill/>
              </a:ln>
              <a:solidFill>
                <a:prstClr val="white">
                  <a:lumMod val="95000"/>
                </a:prstClr>
              </a:solidFill>
              <a:effectLst/>
              <a:uLnTx/>
              <a:uFillTx/>
              <a:latin typeface="Muli Black" charset="0"/>
            </a:endParaRPr>
          </a:p>
        </p:txBody>
      </p:sp>
      <p:sp>
        <p:nvSpPr>
          <p:cNvPr id="7" name="Text Placeholder 38">
            <a:extLst>
              <a:ext uri="{FF2B5EF4-FFF2-40B4-BE49-F238E27FC236}">
                <a16:creationId xmlns:a16="http://schemas.microsoft.com/office/drawing/2014/main" id="{14CC92B0-33D6-7949-8A39-04D48C3AD574}"/>
              </a:ext>
            </a:extLst>
          </p:cNvPr>
          <p:cNvSpPr txBox="1">
            <a:spLocks/>
          </p:cNvSpPr>
          <p:nvPr/>
        </p:nvSpPr>
        <p:spPr>
          <a:xfrm>
            <a:off x="746040" y="2230962"/>
            <a:ext cx="8495729" cy="3775393"/>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YEF funded Feasibility, Pilot and Efficacy evaluations</a:t>
            </a:r>
          </a:p>
          <a:p>
            <a:pPr marL="2800350" marR="0" lvl="5"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Results of Feasibility</a:t>
            </a:r>
          </a:p>
          <a:p>
            <a:pPr marL="2800350" marR="0" lvl="5"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 on Pilot and Efficacy</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Targeted intervention for 11-16 year olds at risk of suspension from school.</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Utilises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the ‘teachable moment’ </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Trained Youth Workers deliver one-to-one support sessions to improve confidence, wellbeing, resilience and relationships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500"/>
              </a:spcBef>
              <a:spcAft>
                <a:spcPts val="0"/>
              </a:spcAft>
              <a:buClrTx/>
              <a:buSzTx/>
              <a:buFont typeface="Arial"/>
              <a:buNone/>
              <a:tabLst>
                <a:tab pos="108000" algn="l"/>
              </a:tabLst>
              <a:defRPr/>
            </a:pPr>
            <a:endParaRPr kumimoji="0" lang="en-US" sz="2000" b="0" i="0" u="none" strike="noStrike" kern="1200" cap="none" spc="0" normalizeH="0" baseline="0" noProof="0" dirty="0">
              <a:ln>
                <a:noFill/>
              </a:ln>
              <a:solidFill>
                <a:srgbClr val="D6D2C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893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4C93-E16A-EC44-7B73-D1B73907E336}"/>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964E6BF-B032-A82E-95F6-0F2EABDF1187}"/>
              </a:ext>
              <a:ext uri="{C183D7F6-B498-43B3-948B-1728B52AA6E4}">
                <adec:decorative xmlns:adec="http://schemas.microsoft.com/office/drawing/2017/decorative" xmlns="" val="1"/>
              </a:ext>
            </a:extLst>
          </p:cNvPr>
          <p:cNvCxnSpPr/>
          <p:nvPr/>
        </p:nvCxnSpPr>
        <p:spPr>
          <a:xfrm>
            <a:off x="692824" y="289252"/>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E2E8C41-64DE-EF9F-0594-06A8C8B03837}"/>
              </a:ext>
              <a:ext uri="{C183D7F6-B498-43B3-948B-1728B52AA6E4}">
                <adec:decorative xmlns:adec="http://schemas.microsoft.com/office/drawing/2017/decorative" xmlns=""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157FB3F-8AC3-AD3F-6873-2CF8725BC775}"/>
              </a:ext>
              <a:ext uri="{C183D7F6-B498-43B3-948B-1728B52AA6E4}">
                <adec:decorative xmlns:adec="http://schemas.microsoft.com/office/drawing/2017/decorative" xmlns=""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descr="This image is a woman's hand writing on a piece of paper. ">
            <a:extLst>
              <a:ext uri="{FF2B5EF4-FFF2-40B4-BE49-F238E27FC236}">
                <a16:creationId xmlns:a16="http://schemas.microsoft.com/office/drawing/2014/main" id="{C95005DC-1D22-FA35-9C15-62CBC68F4166}"/>
              </a:ext>
            </a:extLst>
          </p:cNvPr>
          <p:cNvGrpSpPr/>
          <p:nvPr/>
        </p:nvGrpSpPr>
        <p:grpSpPr>
          <a:xfrm>
            <a:off x="4482071" y="-508000"/>
            <a:ext cx="8739666" cy="8346238"/>
            <a:chOff x="4597682" y="-439156"/>
            <a:chExt cx="7594320" cy="7252450"/>
          </a:xfrm>
        </p:grpSpPr>
        <p:sp>
          <p:nvSpPr>
            <p:cNvPr id="45" name="Freeform 22">
              <a:extLst>
                <a:ext uri="{FF2B5EF4-FFF2-40B4-BE49-F238E27FC236}">
                  <a16:creationId xmlns:a16="http://schemas.microsoft.com/office/drawing/2014/main" id="{1D1D16B7-0D26-034A-17D9-5748196814EC}"/>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3">
              <a:extLst>
                <a:ext uri="{FF2B5EF4-FFF2-40B4-BE49-F238E27FC236}">
                  <a16:creationId xmlns:a16="http://schemas.microsoft.com/office/drawing/2014/main" id="{F689F87B-7189-8F10-FAE8-6153EF968C61}"/>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
              <a:extLst>
                <a:ext uri="{FF2B5EF4-FFF2-40B4-BE49-F238E27FC236}">
                  <a16:creationId xmlns:a16="http://schemas.microsoft.com/office/drawing/2014/main" id="{A185E846-EBD9-9DEC-4B0F-6C074C966F34}"/>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5">
              <a:extLst>
                <a:ext uri="{FF2B5EF4-FFF2-40B4-BE49-F238E27FC236}">
                  <a16:creationId xmlns:a16="http://schemas.microsoft.com/office/drawing/2014/main" id="{6E4B5128-5DCB-9B68-7D2D-E88CB7B95933}"/>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6">
              <a:extLst>
                <a:ext uri="{FF2B5EF4-FFF2-40B4-BE49-F238E27FC236}">
                  <a16:creationId xmlns:a16="http://schemas.microsoft.com/office/drawing/2014/main" id="{A631D955-44B2-487F-56A1-8F4C69F69AEC}"/>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7">
              <a:extLst>
                <a:ext uri="{FF2B5EF4-FFF2-40B4-BE49-F238E27FC236}">
                  <a16:creationId xmlns:a16="http://schemas.microsoft.com/office/drawing/2014/main" id="{7FFB77FB-C473-267D-7CA5-871143764C92}"/>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8">
              <a:extLst>
                <a:ext uri="{FF2B5EF4-FFF2-40B4-BE49-F238E27FC236}">
                  <a16:creationId xmlns:a16="http://schemas.microsoft.com/office/drawing/2014/main" id="{CFF7F863-3278-51F4-1662-E1D8492BB54C}"/>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A0413001-91BB-19A9-8AAE-76D33156EB1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reeform 29">
                <a:extLst>
                  <a:ext uri="{FF2B5EF4-FFF2-40B4-BE49-F238E27FC236}">
                    <a16:creationId xmlns:a16="http://schemas.microsoft.com/office/drawing/2014/main" id="{7D2D171D-3C37-CD50-BEA6-37019D299C62}"/>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0">
                <a:extLst>
                  <a:ext uri="{FF2B5EF4-FFF2-40B4-BE49-F238E27FC236}">
                    <a16:creationId xmlns:a16="http://schemas.microsoft.com/office/drawing/2014/main" id="{EF8FF61B-F4D8-BF5D-F3FF-1B2BBE56C94A}"/>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31">
              <a:extLst>
                <a:ext uri="{FF2B5EF4-FFF2-40B4-BE49-F238E27FC236}">
                  <a16:creationId xmlns:a16="http://schemas.microsoft.com/office/drawing/2014/main" id="{4051FAAC-7845-F65C-E24E-ED02D9183247}"/>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2">
              <a:extLst>
                <a:ext uri="{FF2B5EF4-FFF2-40B4-BE49-F238E27FC236}">
                  <a16:creationId xmlns:a16="http://schemas.microsoft.com/office/drawing/2014/main" id="{08776F07-C9A1-5F47-A1A1-D712478DECBC}"/>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3">
              <a:extLst>
                <a:ext uri="{FF2B5EF4-FFF2-40B4-BE49-F238E27FC236}">
                  <a16:creationId xmlns:a16="http://schemas.microsoft.com/office/drawing/2014/main" id="{3C7CC816-75C4-32AB-D7DB-4BC80CF5D9B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4">
              <a:extLst>
                <a:ext uri="{FF2B5EF4-FFF2-40B4-BE49-F238E27FC236}">
                  <a16:creationId xmlns:a16="http://schemas.microsoft.com/office/drawing/2014/main" id="{9AFA2F07-36B2-957E-2EF6-565D9F5B5AED}"/>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
              <a:extLst>
                <a:ext uri="{FF2B5EF4-FFF2-40B4-BE49-F238E27FC236}">
                  <a16:creationId xmlns:a16="http://schemas.microsoft.com/office/drawing/2014/main" id="{56CAB5F2-C90E-CF4C-8C29-64003EA36741}"/>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0FB9855C-8892-88A3-F450-25C2A189B9AF}"/>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itle 14" hidden="1">
            <a:extLst>
              <a:ext uri="{FF2B5EF4-FFF2-40B4-BE49-F238E27FC236}">
                <a16:creationId xmlns:a16="http://schemas.microsoft.com/office/drawing/2014/main" id="{2832559E-B8EA-3DA8-928C-3EBB065A7958}"/>
              </a:ext>
            </a:extLst>
          </p:cNvPr>
          <p:cNvSpPr>
            <a:spLocks noGrp="1"/>
          </p:cNvSpPr>
          <p:nvPr>
            <p:ph type="title"/>
          </p:nvPr>
        </p:nvSpPr>
        <p:spPr/>
        <p:txBody>
          <a:bodyPr/>
          <a:lstStyle/>
          <a:p>
            <a:r>
              <a:rPr lang="en-US"/>
              <a:t>Human resources slide 2</a:t>
            </a:r>
          </a:p>
        </p:txBody>
      </p:sp>
      <p:pic>
        <p:nvPicPr>
          <p:cNvPr id="5" name="Picture 4" descr="SOFEA - Oxfordshire Community Foundation">
            <a:extLst>
              <a:ext uri="{FF2B5EF4-FFF2-40B4-BE49-F238E27FC236}">
                <a16:creationId xmlns:a16="http://schemas.microsoft.com/office/drawing/2014/main" id="{8CDF4398-CE6F-DCF2-A8A0-B2A81C4629E6}"/>
              </a:ext>
            </a:extLst>
          </p:cNvPr>
          <p:cNvPicPr>
            <a:picLocks noChangeAspect="1"/>
          </p:cNvPicPr>
          <p:nvPr/>
        </p:nvPicPr>
        <p:blipFill>
          <a:blip r:embed="rId3"/>
          <a:stretch>
            <a:fillRect/>
          </a:stretch>
        </p:blipFill>
        <p:spPr>
          <a:xfrm>
            <a:off x="226071" y="89664"/>
            <a:ext cx="2238375" cy="2238375"/>
          </a:xfrm>
          <a:prstGeom prst="rect">
            <a:avLst/>
          </a:prstGeom>
        </p:spPr>
      </p:pic>
      <p:sp>
        <p:nvSpPr>
          <p:cNvPr id="2" name="TextBox 1">
            <a:extLst>
              <a:ext uri="{FF2B5EF4-FFF2-40B4-BE49-F238E27FC236}">
                <a16:creationId xmlns:a16="http://schemas.microsoft.com/office/drawing/2014/main" id="{760BA507-8FE5-1663-042D-B4FCC2CBFC0C}"/>
              </a:ext>
            </a:extLst>
          </p:cNvPr>
          <p:cNvSpPr txBox="1"/>
          <p:nvPr/>
        </p:nvSpPr>
        <p:spPr>
          <a:xfrm>
            <a:off x="2457191" y="810885"/>
            <a:ext cx="5229726" cy="29238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a:ea typeface="Calibri Light"/>
                <a:cs typeface="Calibri Light"/>
              </a:rPr>
              <a:t>Every School Needs a School Navigators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Reduces Suspension Rates</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Eases Teacher Workload</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Calibri Light"/>
                <a:cs typeface="Arial"/>
              </a:rPr>
              <a:t>•</a:t>
            </a:r>
            <a:r>
              <a:rPr kumimoji="0" lang="en-GB" sz="1800" b="0" i="0" u="none" strike="noStrike" kern="1200" cap="none" spc="0" normalizeH="0" baseline="0" noProof="0" dirty="0">
                <a:ln>
                  <a:noFill/>
                </a:ln>
                <a:solidFill>
                  <a:prstClr val="black"/>
                </a:solidFill>
                <a:effectLst/>
                <a:uLnTx/>
                <a:uFillTx/>
                <a:latin typeface="Calibri Light"/>
                <a:ea typeface="+mn-lt"/>
                <a:cs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rPr>
              <a:t>Improves Overall School Dynamics</a:t>
            </a:r>
            <a:endParaRPr kumimoji="0" lang="en-GB" sz="1800" b="0" i="0" u="none" strike="noStrike" kern="1200" cap="none" spc="0" normalizeH="0" baseline="0" noProof="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
        <p:nvSpPr>
          <p:cNvPr id="8" name="Rectangle: Rounded Corners 7">
            <a:extLst>
              <a:ext uri="{FF2B5EF4-FFF2-40B4-BE49-F238E27FC236}">
                <a16:creationId xmlns:a16="http://schemas.microsoft.com/office/drawing/2014/main" id="{AB0A60A6-0F1A-91FE-9A7F-E2DC816FB2FD}"/>
              </a:ext>
            </a:extLst>
          </p:cNvPr>
          <p:cNvSpPr/>
          <p:nvPr/>
        </p:nvSpPr>
        <p:spPr>
          <a:xfrm>
            <a:off x="445932" y="3463477"/>
            <a:ext cx="6742100" cy="271895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3F9EAC-EF90-0522-160E-50DB838E7F5B}"/>
              </a:ext>
            </a:extLst>
          </p:cNvPr>
          <p:cNvSpPr txBox="1"/>
          <p:nvPr/>
        </p:nvSpPr>
        <p:spPr>
          <a:xfrm>
            <a:off x="839071" y="3804326"/>
            <a:ext cx="5564931"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rPr>
              <a:t>What We Need From You:</a:t>
            </a:r>
            <a:endParaRPr kumimoji="0" lang="en-US"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rPr>
              <a:t>Advocate for a School Navigators Programme in Every School</a:t>
            </a: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rPr>
              <a:t>Provide Funding and Resources</a:t>
            </a: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1" i="0" u="none" strike="noStrike" kern="1200" cap="none" spc="0" normalizeH="0" baseline="0" noProof="0" dirty="0">
                <a:ln>
                  <a:noFill/>
                </a:ln>
                <a:solidFill>
                  <a:prstClr val="black"/>
                </a:solidFill>
                <a:effectLst/>
                <a:uLnTx/>
                <a:uFillTx/>
                <a:latin typeface="Calibri Light"/>
                <a:ea typeface="Calibri Light"/>
                <a:cs typeface="Calibri Light"/>
              </a:rPr>
              <a:t>Create a Network of Support for the students</a:t>
            </a:r>
            <a:endParaRPr kumimoji="0" lang="en-GB" sz="18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Calibri"/>
              <a:cs typeface="Calibri"/>
            </a:endParaRPr>
          </a:p>
        </p:txBody>
      </p:sp>
    </p:spTree>
    <p:extLst>
      <p:ext uri="{BB962C8B-B14F-4D97-AF65-F5344CB8AC3E}">
        <p14:creationId xmlns:p14="http://schemas.microsoft.com/office/powerpoint/2010/main" val="3537153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55072A8-946C-5403-6A2A-BBD4A7D8E72F}"/>
              </a:ext>
              <a:ext uri="{C183D7F6-B498-43B3-948B-1728B52AA6E4}">
                <adec:decorative xmlns:adec="http://schemas.microsoft.com/office/drawing/2017/decorative" xmlns="" val="1"/>
              </a:ext>
            </a:extLst>
          </p:cNvPr>
          <p:cNvGrpSpPr/>
          <p:nvPr/>
        </p:nvGrpSpPr>
        <p:grpSpPr>
          <a:xfrm>
            <a:off x="4855953" y="-2833465"/>
            <a:ext cx="8948964" cy="12105059"/>
            <a:chOff x="4855953" y="-2833465"/>
            <a:chExt cx="8948964" cy="12105059"/>
          </a:xfrm>
        </p:grpSpPr>
        <p:sp>
          <p:nvSpPr>
            <p:cNvPr id="27" name="Freeform 10">
              <a:extLst>
                <a:ext uri="{FF2B5EF4-FFF2-40B4-BE49-F238E27FC236}">
                  <a16:creationId xmlns:a16="http://schemas.microsoft.com/office/drawing/2014/main" id="{ED5EABC7-808C-1114-7BD5-CFB9D1850DC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
              <a:extLst>
                <a:ext uri="{FF2B5EF4-FFF2-40B4-BE49-F238E27FC236}">
                  <a16:creationId xmlns:a16="http://schemas.microsoft.com/office/drawing/2014/main" id="{D8955F6F-EAD4-EECA-BD69-2B89BE73832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2">
              <a:extLst>
                <a:ext uri="{FF2B5EF4-FFF2-40B4-BE49-F238E27FC236}">
                  <a16:creationId xmlns:a16="http://schemas.microsoft.com/office/drawing/2014/main" id="{83EB45F4-EAA0-4151-46C9-D8021EB4E24A}"/>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solidFill>
              <a:srgbClr val="92D050"/>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Freeform 2"/>
          <p:cNvSpPr/>
          <p:nvPr/>
        </p:nvSpPr>
        <p:spPr>
          <a:xfrm>
            <a:off x="1248018" y="980209"/>
            <a:ext cx="2084785" cy="2102811"/>
          </a:xfrm>
          <a:custGeom>
            <a:avLst/>
            <a:gdLst/>
            <a:ahLst/>
            <a:cxnLst/>
            <a:rect l="l" t="t" r="r" b="b"/>
            <a:pathLst>
              <a:path w="3431818" h="3595154">
                <a:moveTo>
                  <a:pt x="0" y="0"/>
                </a:moveTo>
                <a:lnTo>
                  <a:pt x="3431818" y="0"/>
                </a:lnTo>
                <a:lnTo>
                  <a:pt x="3431818" y="3595154"/>
                </a:lnTo>
                <a:lnTo>
                  <a:pt x="0" y="3595154"/>
                </a:lnTo>
                <a:lnTo>
                  <a:pt x="0" y="0"/>
                </a:lnTo>
                <a:close/>
              </a:path>
            </a:pathLst>
          </a:custGeom>
          <a:blipFill>
            <a:blip r:embed="rId2"/>
            <a:stretch>
              <a:fillRect l="-5945" r="-5945" b="-75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197486" y="3940672"/>
            <a:ext cx="2084785" cy="2004642"/>
          </a:xfrm>
          <a:custGeom>
            <a:avLst/>
            <a:gdLst/>
            <a:ahLst/>
            <a:cxnLst/>
            <a:rect l="l" t="t" r="r" b="b"/>
            <a:pathLst>
              <a:path w="3431818" h="3595154">
                <a:moveTo>
                  <a:pt x="0" y="0"/>
                </a:moveTo>
                <a:lnTo>
                  <a:pt x="3431818" y="0"/>
                </a:lnTo>
                <a:lnTo>
                  <a:pt x="3431818" y="3595154"/>
                </a:lnTo>
                <a:lnTo>
                  <a:pt x="0" y="3595154"/>
                </a:lnTo>
                <a:lnTo>
                  <a:pt x="0" y="0"/>
                </a:lnTo>
                <a:close/>
              </a:path>
            </a:pathLst>
          </a:custGeom>
          <a:blipFill>
            <a:blip r:embed="rId3"/>
            <a:stretch>
              <a:fillRect t="-6295" b="-209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8598948" y="3863718"/>
            <a:ext cx="2095829" cy="2149739"/>
          </a:xfrm>
          <a:custGeom>
            <a:avLst/>
            <a:gdLst/>
            <a:ahLst/>
            <a:cxnLst/>
            <a:rect l="l" t="t" r="r" b="b"/>
            <a:pathLst>
              <a:path w="3431818" h="3850648">
                <a:moveTo>
                  <a:pt x="0" y="0"/>
                </a:moveTo>
                <a:lnTo>
                  <a:pt x="3431819" y="0"/>
                </a:lnTo>
                <a:lnTo>
                  <a:pt x="3431819" y="3850648"/>
                </a:lnTo>
                <a:lnTo>
                  <a:pt x="0" y="3850648"/>
                </a:lnTo>
                <a:lnTo>
                  <a:pt x="0" y="0"/>
                </a:lnTo>
                <a:close/>
              </a:path>
            </a:pathLst>
          </a:custGeom>
          <a:blipFill>
            <a:blip r:embed="rId4"/>
            <a:stretch>
              <a:fillRect t="-991" r="-26222" b="-32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5"/>
          <p:cNvSpPr/>
          <p:nvPr/>
        </p:nvSpPr>
        <p:spPr>
          <a:xfrm>
            <a:off x="8598948" y="975866"/>
            <a:ext cx="2073741" cy="2090077"/>
          </a:xfrm>
          <a:custGeom>
            <a:avLst/>
            <a:gdLst/>
            <a:ahLst/>
            <a:cxnLst/>
            <a:rect l="l" t="t" r="r" b="b"/>
            <a:pathLst>
              <a:path w="3431818" h="3595154">
                <a:moveTo>
                  <a:pt x="0" y="0"/>
                </a:moveTo>
                <a:lnTo>
                  <a:pt x="3431818" y="0"/>
                </a:lnTo>
                <a:lnTo>
                  <a:pt x="3431818" y="3595154"/>
                </a:lnTo>
                <a:lnTo>
                  <a:pt x="0" y="3595154"/>
                </a:lnTo>
                <a:lnTo>
                  <a:pt x="0" y="0"/>
                </a:lnTo>
                <a:close/>
              </a:path>
            </a:pathLst>
          </a:custGeom>
          <a:blipFill>
            <a:blip r:embed="rId5"/>
            <a:stretch>
              <a:fillRect l="-38368" r="-15833" b="-553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5253510" y="4197926"/>
            <a:ext cx="1246839" cy="1490426"/>
          </a:xfrm>
          <a:custGeom>
            <a:avLst/>
            <a:gdLst/>
            <a:ahLst/>
            <a:cxnLst/>
            <a:rect l="l" t="t" r="r" b="b"/>
            <a:pathLst>
              <a:path w="5451913" h="6136695">
                <a:moveTo>
                  <a:pt x="0" y="0"/>
                </a:moveTo>
                <a:lnTo>
                  <a:pt x="5451914" y="0"/>
                </a:lnTo>
                <a:lnTo>
                  <a:pt x="5451914" y="6136695"/>
                </a:lnTo>
                <a:lnTo>
                  <a:pt x="0" y="613669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2295575" y="139814"/>
            <a:ext cx="7772302" cy="712914"/>
          </a:xfrm>
          <a:prstGeom prst="rect">
            <a:avLst/>
          </a:prstGeom>
        </p:spPr>
        <p:txBody>
          <a:bodyPr wrap="square" lIns="0" tIns="0" rIns="0" bIns="0" rtlCol="0" anchor="t">
            <a:spAutoFit/>
          </a:bodyPr>
          <a:lstStyle/>
          <a:p>
            <a:pPr marL="0" marR="0" lvl="0" indent="0" algn="ctr" defTabSz="914400" rtl="0" eaLnBrk="1" fontAlgn="auto" latinLnBrk="0" hangingPunct="1">
              <a:lnSpc>
                <a:spcPts val="5182"/>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1488A"/>
                </a:solidFill>
                <a:effectLst/>
                <a:uLnTx/>
                <a:uFillTx/>
                <a:latin typeface="Tabarra Sans Heavy"/>
                <a:ea typeface="Tabarra Sans Heavy"/>
                <a:cs typeface="Tabarra Sans Heavy"/>
                <a:sym typeface="Tabarra Sans Heavy"/>
              </a:rPr>
              <a:t>Our Wellbeing Team </a:t>
            </a:r>
          </a:p>
        </p:txBody>
      </p:sp>
      <p:sp>
        <p:nvSpPr>
          <p:cNvPr id="8" name="TextBox 8"/>
          <p:cNvSpPr txBox="1"/>
          <p:nvPr/>
        </p:nvSpPr>
        <p:spPr>
          <a:xfrm>
            <a:off x="1437039" y="2991963"/>
            <a:ext cx="1711476" cy="505523"/>
          </a:xfrm>
          <a:prstGeom prst="rect">
            <a:avLst/>
          </a:prstGeom>
        </p:spPr>
        <p:txBody>
          <a:bodyPr wrap="square"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21488A"/>
                </a:solidFill>
                <a:effectLst/>
                <a:uLnTx/>
                <a:uFillTx/>
                <a:latin typeface="Canva Sans Bold"/>
                <a:ea typeface="Canva Sans Bold"/>
                <a:cs typeface="Canva Sans Bold"/>
                <a:sym typeface="Canva Sans Bold"/>
              </a:rPr>
              <a:t>Arshna</a:t>
            </a:r>
            <a:r>
              <a:rPr kumimoji="0" lang="en-US" sz="3000" b="1" i="0" u="none" strike="noStrike" kern="1200" cap="none" spc="0" normalizeH="0" baseline="0" noProof="0">
                <a:ln>
                  <a:noFill/>
                </a:ln>
                <a:solidFill>
                  <a:srgbClr val="21488A"/>
                </a:solidFill>
                <a:effectLst/>
                <a:uLnTx/>
                <a:uFillTx/>
                <a:latin typeface="Canva Sans Bold"/>
                <a:ea typeface="Canva Sans Bold"/>
                <a:cs typeface="Canva Sans Bold"/>
                <a:sym typeface="Canva Sans Bold"/>
              </a:rPr>
              <a:t> </a:t>
            </a:r>
          </a:p>
        </p:txBody>
      </p:sp>
      <p:sp>
        <p:nvSpPr>
          <p:cNvPr id="9" name="TextBox 9"/>
          <p:cNvSpPr txBox="1"/>
          <p:nvPr/>
        </p:nvSpPr>
        <p:spPr>
          <a:xfrm>
            <a:off x="8719353" y="3083973"/>
            <a:ext cx="1838919" cy="505523"/>
          </a:xfrm>
          <a:prstGeom prst="rect">
            <a:avLst/>
          </a:prstGeom>
        </p:spPr>
        <p:txBody>
          <a:bodyPr wrap="square"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a:ln>
                  <a:noFill/>
                </a:ln>
                <a:solidFill>
                  <a:srgbClr val="21488A"/>
                </a:solidFill>
                <a:effectLst/>
                <a:uLnTx/>
                <a:uFillTx/>
                <a:latin typeface="Canva Sans Bold"/>
                <a:ea typeface="Canva Sans Bold"/>
                <a:cs typeface="Canva Sans Bold"/>
                <a:sym typeface="Canva Sans Bold"/>
              </a:rPr>
              <a:t>Steph</a:t>
            </a:r>
          </a:p>
        </p:txBody>
      </p:sp>
      <p:sp>
        <p:nvSpPr>
          <p:cNvPr id="10" name="TextBox 10"/>
          <p:cNvSpPr txBox="1"/>
          <p:nvPr/>
        </p:nvSpPr>
        <p:spPr>
          <a:xfrm>
            <a:off x="1648333" y="5912364"/>
            <a:ext cx="1178024" cy="505523"/>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a:ln>
                  <a:noFill/>
                </a:ln>
                <a:solidFill>
                  <a:srgbClr val="21488A"/>
                </a:solidFill>
                <a:effectLst/>
                <a:uLnTx/>
                <a:uFillTx/>
                <a:latin typeface="Canva Sans Bold"/>
                <a:ea typeface="Canva Sans Bold"/>
                <a:cs typeface="Canva Sans Bold"/>
                <a:sym typeface="Canva Sans Bold"/>
              </a:rPr>
              <a:t>Simon</a:t>
            </a:r>
          </a:p>
        </p:txBody>
      </p:sp>
      <p:sp>
        <p:nvSpPr>
          <p:cNvPr id="11" name="TextBox 11"/>
          <p:cNvSpPr txBox="1"/>
          <p:nvPr/>
        </p:nvSpPr>
        <p:spPr>
          <a:xfrm>
            <a:off x="9052328" y="5950021"/>
            <a:ext cx="1178024" cy="505523"/>
          </a:xfrm>
          <a:prstGeom prst="rect">
            <a:avLst/>
          </a:prstGeom>
        </p:spPr>
        <p:txBody>
          <a:bodyPr wrap="square"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a:ln>
                  <a:noFill/>
                </a:ln>
                <a:solidFill>
                  <a:srgbClr val="21488A"/>
                </a:solidFill>
                <a:effectLst/>
                <a:uLnTx/>
                <a:uFillTx/>
                <a:latin typeface="Canva Sans Bold"/>
                <a:ea typeface="Canva Sans Bold"/>
                <a:cs typeface="Canva Sans Bold"/>
                <a:sym typeface="Canva Sans Bold"/>
              </a:rPr>
              <a:t>Rae</a:t>
            </a:r>
          </a:p>
        </p:txBody>
      </p:sp>
      <p:sp>
        <p:nvSpPr>
          <p:cNvPr id="12" name="TextBox 12"/>
          <p:cNvSpPr txBox="1"/>
          <p:nvPr/>
        </p:nvSpPr>
        <p:spPr>
          <a:xfrm>
            <a:off x="1001621" y="3496712"/>
            <a:ext cx="2591403" cy="277640"/>
          </a:xfrm>
          <a:prstGeom prst="rect">
            <a:avLst/>
          </a:prstGeom>
        </p:spPr>
        <p:txBody>
          <a:bodyPr wrap="square"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7" b="0" i="0" u="none" strike="noStrike" kern="1200" cap="none" spc="0" normalizeH="0" baseline="0" noProof="0">
                <a:ln>
                  <a:noFill/>
                </a:ln>
                <a:solidFill>
                  <a:srgbClr val="21488A"/>
                </a:solidFill>
                <a:effectLst/>
                <a:uLnTx/>
                <a:uFillTx/>
                <a:latin typeface="Canva Sans"/>
                <a:ea typeface="Canva Sans"/>
                <a:cs typeface="Canva Sans"/>
                <a:sym typeface="Canva Sans"/>
              </a:rPr>
              <a:t>Head of Wellbeing &amp; DSL</a:t>
            </a:r>
            <a:endParaRPr kumimoji="0" lang="en-US" sz="1667" b="0" i="0" u="none" strike="noStrike" kern="1200" cap="none" spc="0" normalizeH="0" baseline="0" noProof="0">
              <a:ln>
                <a:noFill/>
              </a:ln>
              <a:solidFill>
                <a:srgbClr val="21488A"/>
              </a:solidFill>
              <a:effectLst/>
              <a:uLnTx/>
              <a:uFillTx/>
              <a:latin typeface="Canva Sans"/>
              <a:ea typeface="Canva Sans"/>
              <a:cs typeface="Canva Sans"/>
            </a:endParaRPr>
          </a:p>
        </p:txBody>
      </p:sp>
      <p:sp>
        <p:nvSpPr>
          <p:cNvPr id="13" name="TextBox 13"/>
          <p:cNvSpPr txBox="1"/>
          <p:nvPr/>
        </p:nvSpPr>
        <p:spPr>
          <a:xfrm>
            <a:off x="8832999" y="3516442"/>
            <a:ext cx="1838920" cy="301365"/>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21488A"/>
                </a:solidFill>
                <a:effectLst/>
                <a:uLnTx/>
                <a:uFillTx/>
                <a:latin typeface="Canva Sans"/>
                <a:ea typeface="Canva Sans"/>
                <a:cs typeface="Canva Sans"/>
                <a:sym typeface="Canva Sans"/>
              </a:rPr>
              <a:t>Wellbeing Coach</a:t>
            </a:r>
          </a:p>
        </p:txBody>
      </p:sp>
      <p:sp>
        <p:nvSpPr>
          <p:cNvPr id="14" name="TextBox 14"/>
          <p:cNvSpPr txBox="1"/>
          <p:nvPr/>
        </p:nvSpPr>
        <p:spPr>
          <a:xfrm>
            <a:off x="8514854" y="6437425"/>
            <a:ext cx="2219841" cy="301365"/>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21488A"/>
                </a:solidFill>
                <a:effectLst/>
                <a:uLnTx/>
                <a:uFillTx/>
                <a:latin typeface="Canva Sans"/>
                <a:ea typeface="Canva Sans"/>
                <a:cs typeface="Canva Sans"/>
                <a:sym typeface="Canva Sans"/>
              </a:rPr>
              <a:t>Life Coach Mentor </a:t>
            </a:r>
          </a:p>
        </p:txBody>
      </p:sp>
      <p:sp>
        <p:nvSpPr>
          <p:cNvPr id="15" name="TextBox 15"/>
          <p:cNvSpPr txBox="1"/>
          <p:nvPr/>
        </p:nvSpPr>
        <p:spPr>
          <a:xfrm>
            <a:off x="1251376" y="6431568"/>
            <a:ext cx="2084785" cy="301365"/>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21488A"/>
                </a:solidFill>
                <a:effectLst/>
                <a:uLnTx/>
                <a:uFillTx/>
                <a:latin typeface="Canva Sans"/>
                <a:ea typeface="Canva Sans"/>
                <a:cs typeface="Canva Sans"/>
                <a:sym typeface="Canva Sans"/>
              </a:rPr>
              <a:t>Life Coach Mentor </a:t>
            </a:r>
          </a:p>
        </p:txBody>
      </p:sp>
      <p:sp>
        <p:nvSpPr>
          <p:cNvPr id="26" name="TextBox 25">
            <a:extLst>
              <a:ext uri="{FF2B5EF4-FFF2-40B4-BE49-F238E27FC236}">
                <a16:creationId xmlns:a16="http://schemas.microsoft.com/office/drawing/2014/main" id="{3CB967B0-F11A-6B6F-9819-781EF971181E}"/>
              </a:ext>
            </a:extLst>
          </p:cNvPr>
          <p:cNvSpPr txBox="1"/>
          <p:nvPr/>
        </p:nvSpPr>
        <p:spPr>
          <a:xfrm>
            <a:off x="3958823" y="5689603"/>
            <a:ext cx="3830504" cy="861583"/>
          </a:xfrm>
          <a:prstGeom prst="rect">
            <a:avLst/>
          </a:prstGeom>
          <a:noFill/>
        </p:spPr>
        <p:txBody>
          <a:bodyPr wrap="square" lIns="60960" tIns="30480" rIns="60960" bIns="3048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33" b="1" i="0" u="none" strike="noStrike" kern="1200" cap="none" spc="0" normalizeH="0" baseline="0" noProof="0" dirty="0">
                <a:ln>
                  <a:noFill/>
                </a:ln>
                <a:solidFill>
                  <a:srgbClr val="002060"/>
                </a:solidFill>
                <a:effectLst/>
                <a:uLnTx/>
                <a:uFillTx/>
                <a:latin typeface="Tabarra Sans Heavy"/>
                <a:ea typeface="+mn-ea"/>
                <a:cs typeface="Tabarra Sans Heavy"/>
              </a:rPr>
              <a:t>THANK YOU!</a:t>
            </a:r>
            <a:endParaRPr kumimoji="0" lang="en-GB" sz="1733" b="1" i="0" u="none" strike="noStrike" kern="1200" cap="none" spc="0" normalizeH="0" baseline="0" noProof="0" dirty="0">
              <a:ln>
                <a:noFill/>
              </a:ln>
              <a:solidFill>
                <a:srgbClr val="002060"/>
              </a:solidFill>
              <a:effectLst/>
              <a:uLnTx/>
              <a:uFillTx/>
              <a:latin typeface="Tabarra Sans Heavy"/>
              <a:ea typeface="Calibri"/>
              <a:cs typeface="Tabarra Sans Heavy"/>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33" b="1" i="0" u="none" strike="noStrike" kern="1200" cap="none" spc="0" normalizeH="0" baseline="0" noProof="0" dirty="0">
                <a:ln>
                  <a:noFill/>
                </a:ln>
                <a:solidFill>
                  <a:srgbClr val="002060"/>
                </a:solidFill>
                <a:effectLst/>
                <a:uLnTx/>
                <a:uFillTx/>
                <a:latin typeface="Tabarra Sans Heavy"/>
                <a:ea typeface="+mn-ea"/>
                <a:cs typeface="Tabarra Sans Heavy"/>
              </a:rPr>
              <a:t>Please email for further questions:</a:t>
            </a:r>
            <a:endParaRPr kumimoji="0" lang="en-GB" sz="1733" b="1" i="0" u="none" strike="noStrike" kern="1200" cap="none" spc="0" normalizeH="0" baseline="0" noProof="0" dirty="0">
              <a:ln>
                <a:noFill/>
              </a:ln>
              <a:solidFill>
                <a:srgbClr val="002060"/>
              </a:solidFill>
              <a:effectLst/>
              <a:uLnTx/>
              <a:uFillTx/>
              <a:latin typeface="Tabarra Sans Heavy"/>
              <a:ea typeface="Calibri"/>
              <a:cs typeface="Tabarra Sans Heavy"/>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33" b="1" i="0" u="none" strike="noStrike" kern="1200" cap="none" spc="0" normalizeH="0" baseline="0" noProof="0" dirty="0">
                <a:ln>
                  <a:noFill/>
                </a:ln>
                <a:solidFill>
                  <a:srgbClr val="002060"/>
                </a:solidFill>
                <a:effectLst/>
                <a:uLnTx/>
                <a:uFillTx/>
                <a:latin typeface="Tabarra Sans Heavy"/>
                <a:ea typeface="+mn-ea"/>
                <a:cs typeface="Tabarra Sans Heavy"/>
              </a:rPr>
              <a:t>Arshna@sofea.uk.com</a:t>
            </a:r>
            <a:endParaRPr kumimoji="0" lang="en-GB" sz="1733" b="1" i="0" u="none" strike="noStrike" kern="1200" cap="none" spc="0" normalizeH="0" baseline="0" noProof="0" dirty="0">
              <a:ln>
                <a:noFill/>
              </a:ln>
              <a:solidFill>
                <a:srgbClr val="002060"/>
              </a:solidFill>
              <a:effectLst/>
              <a:uLnTx/>
              <a:uFillTx/>
              <a:latin typeface="Tabarra Sans Heavy"/>
              <a:ea typeface="Calibri"/>
              <a:cs typeface="Tabarra Sans Heavy"/>
            </a:endParaRPr>
          </a:p>
        </p:txBody>
      </p:sp>
      <p:pic>
        <p:nvPicPr>
          <p:cNvPr id="18" name="Picture 17" descr="A person taking a selfie&#10;&#10;AI-generated content may be incorrect.">
            <a:extLst>
              <a:ext uri="{FF2B5EF4-FFF2-40B4-BE49-F238E27FC236}">
                <a16:creationId xmlns:a16="http://schemas.microsoft.com/office/drawing/2014/main" id="{A3D0D9E5-B118-1C17-8F1B-0925A401A291}"/>
              </a:ext>
            </a:extLst>
          </p:cNvPr>
          <p:cNvPicPr>
            <a:picLocks noChangeAspect="1"/>
          </p:cNvPicPr>
          <p:nvPr/>
        </p:nvPicPr>
        <p:blipFill>
          <a:blip r:embed="rId7"/>
          <a:stretch>
            <a:fillRect/>
          </a:stretch>
        </p:blipFill>
        <p:spPr>
          <a:xfrm>
            <a:off x="5014798" y="996822"/>
            <a:ext cx="1835014" cy="2350359"/>
          </a:xfrm>
          <a:prstGeom prst="rect">
            <a:avLst/>
          </a:prstGeom>
        </p:spPr>
      </p:pic>
      <p:sp>
        <p:nvSpPr>
          <p:cNvPr id="20" name="TextBox 8">
            <a:extLst>
              <a:ext uri="{FF2B5EF4-FFF2-40B4-BE49-F238E27FC236}">
                <a16:creationId xmlns:a16="http://schemas.microsoft.com/office/drawing/2014/main" id="{083A52C5-997B-D290-4AD8-AF55E5DA66A1}"/>
              </a:ext>
            </a:extLst>
          </p:cNvPr>
          <p:cNvSpPr txBox="1"/>
          <p:nvPr/>
        </p:nvSpPr>
        <p:spPr>
          <a:xfrm>
            <a:off x="5015126" y="3522050"/>
            <a:ext cx="1711476" cy="505523"/>
          </a:xfrm>
          <a:prstGeom prst="rect">
            <a:avLst/>
          </a:prstGeom>
        </p:spPr>
        <p:txBody>
          <a:bodyPr wrap="square"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a:ln>
                  <a:noFill/>
                </a:ln>
                <a:solidFill>
                  <a:srgbClr val="21488A"/>
                </a:solidFill>
                <a:effectLst/>
                <a:uLnTx/>
                <a:uFillTx/>
                <a:latin typeface="Canva Sans Bold"/>
                <a:ea typeface="Canva Sans Bold"/>
                <a:cs typeface="Canva Sans Bold"/>
                <a:sym typeface="Canva Sans Bold"/>
              </a:rPr>
              <a:t>Paul </a:t>
            </a:r>
          </a:p>
        </p:txBody>
      </p:sp>
      <p:sp>
        <p:nvSpPr>
          <p:cNvPr id="22" name="TextBox 12">
            <a:extLst>
              <a:ext uri="{FF2B5EF4-FFF2-40B4-BE49-F238E27FC236}">
                <a16:creationId xmlns:a16="http://schemas.microsoft.com/office/drawing/2014/main" id="{1163B995-92E6-5DEB-511E-C4FBCD281161}"/>
              </a:ext>
            </a:extLst>
          </p:cNvPr>
          <p:cNvSpPr txBox="1"/>
          <p:nvPr/>
        </p:nvSpPr>
        <p:spPr>
          <a:xfrm>
            <a:off x="4149012" y="4004711"/>
            <a:ext cx="3441750" cy="277640"/>
          </a:xfrm>
          <a:prstGeom prst="rect">
            <a:avLst/>
          </a:prstGeom>
        </p:spPr>
        <p:txBody>
          <a:bodyPr wrap="square"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7" b="0" i="0" u="none" strike="noStrike" kern="1200" cap="none" spc="0" normalizeH="0" baseline="0" noProof="0">
                <a:ln>
                  <a:noFill/>
                </a:ln>
                <a:solidFill>
                  <a:srgbClr val="21488A"/>
                </a:solidFill>
                <a:effectLst/>
                <a:uLnTx/>
                <a:uFillTx/>
                <a:latin typeface="Canva Sans"/>
                <a:ea typeface="Canva Sans"/>
                <a:cs typeface="Canva Sans"/>
                <a:sym typeface="Canva Sans"/>
              </a:rPr>
              <a:t>Site Director &amp; Life Coach Mentor</a:t>
            </a:r>
            <a:endParaRPr kumimoji="0" lang="en-US" sz="1667" b="0" i="0" u="none" strike="noStrike" kern="1200" cap="none" spc="0" normalizeH="0" baseline="0" noProof="0">
              <a:ln>
                <a:noFill/>
              </a:ln>
              <a:solidFill>
                <a:srgbClr val="21488A"/>
              </a:solidFill>
              <a:effectLst/>
              <a:uLnTx/>
              <a:uFillTx/>
              <a:latin typeface="Canva Sans"/>
              <a:ea typeface="Canva Sans"/>
              <a:cs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2BE1DEB-09D2-794D-A51F-977733E078EB}"/>
              </a:ext>
            </a:extLst>
          </p:cNvPr>
          <p:cNvSpPr txBox="1">
            <a:spLocks/>
          </p:cNvSpPr>
          <p:nvPr/>
        </p:nvSpPr>
        <p:spPr>
          <a:xfrm>
            <a:off x="7863965" y="2282356"/>
            <a:ext cx="3789105" cy="2215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90000"/>
              </a:lnSpc>
              <a:spcBef>
                <a:spcPts val="500"/>
              </a:spcBef>
              <a:spcAft>
                <a:spcPts val="0"/>
              </a:spcAft>
              <a:buClrTx/>
              <a:buSzTx/>
              <a:buFont typeface="Arial"/>
              <a:buNone/>
              <a:tabLst/>
              <a:defRPr/>
            </a:pPr>
            <a:r>
              <a:rPr kumimoji="0" lang="en-US" sz="1600" b="0" i="0" u="none" strike="noStrike" kern="1200" cap="all" spc="0" normalizeH="0" baseline="0" noProof="0" dirty="0">
                <a:ln>
                  <a:noFill/>
                </a:ln>
                <a:solidFill>
                  <a:srgbClr val="D6D2C4"/>
                </a:solidFill>
                <a:effectLst/>
                <a:uLnTx/>
                <a:uFillTx/>
                <a:latin typeface="Arial" panose="020B0604020202020204" pitchFamily="34" charset="0"/>
                <a:cs typeface="Arial" panose="020B0604020202020204" pitchFamily="34" charset="0"/>
              </a:rPr>
              <a:t>Data collection Dec 21- Sep 22</a:t>
            </a:r>
            <a:endParaRPr kumimoji="0" lang="en-US" sz="1401" b="0" i="0" u="none" strike="noStrike" kern="1200" cap="all" spc="400" normalizeH="0" baseline="0" noProof="0" dirty="0">
              <a:ln>
                <a:noFill/>
              </a:ln>
              <a:solidFill>
                <a:srgbClr val="D6D2C4"/>
              </a:solidFill>
              <a:effectLst/>
              <a:uLnTx/>
              <a:uFillTx/>
              <a:latin typeface="Mulish Medium" pitchFamily="2" charset="77"/>
            </a:endParaRPr>
          </a:p>
        </p:txBody>
      </p:sp>
      <p:sp>
        <p:nvSpPr>
          <p:cNvPr id="7" name="Text Placeholder 2">
            <a:extLst>
              <a:ext uri="{FF2B5EF4-FFF2-40B4-BE49-F238E27FC236}">
                <a16:creationId xmlns:a16="http://schemas.microsoft.com/office/drawing/2014/main" id="{19E3FC52-E119-E14B-B6A8-E72AA60A4C99}"/>
              </a:ext>
            </a:extLst>
          </p:cNvPr>
          <p:cNvSpPr txBox="1">
            <a:spLocks/>
          </p:cNvSpPr>
          <p:nvPr/>
        </p:nvSpPr>
        <p:spPr>
          <a:xfrm>
            <a:off x="7735019" y="1698400"/>
            <a:ext cx="3957755" cy="4154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B70D50"/>
              </a:buClr>
              <a:buSzPts val="2800"/>
              <a:buFont typeface="Arial"/>
              <a:buNone/>
              <a:tabLst/>
              <a:defRPr/>
            </a:pPr>
            <a:r>
              <a:rPr kumimoji="0" lang="en-GB" sz="3000" b="1" i="0" u="none" strike="noStrike" kern="1200" cap="all" spc="0" normalizeH="0" baseline="0" noProof="0" dirty="0">
                <a:ln>
                  <a:noFill/>
                </a:ln>
                <a:solidFill>
                  <a:prstClr val="white"/>
                </a:solidFill>
                <a:effectLst/>
                <a:uLnTx/>
                <a:uFillTx/>
                <a:latin typeface="Arial"/>
                <a:ea typeface="Arial"/>
                <a:cs typeface="Arial"/>
                <a:sym typeface="Arial"/>
              </a:rPr>
              <a:t>Feasibility study</a:t>
            </a:r>
          </a:p>
        </p:txBody>
      </p:sp>
      <p:sp>
        <p:nvSpPr>
          <p:cNvPr id="8" name="Text Placeholder 38">
            <a:extLst>
              <a:ext uri="{FF2B5EF4-FFF2-40B4-BE49-F238E27FC236}">
                <a16:creationId xmlns:a16="http://schemas.microsoft.com/office/drawing/2014/main" id="{0F02CB21-DF0F-3547-8819-132204E14ED9}"/>
              </a:ext>
            </a:extLst>
          </p:cNvPr>
          <p:cNvSpPr txBox="1">
            <a:spLocks/>
          </p:cNvSpPr>
          <p:nvPr/>
        </p:nvSpPr>
        <p:spPr>
          <a:xfrm>
            <a:off x="7244737" y="2894013"/>
            <a:ext cx="4448037" cy="3282950"/>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4" indent="0" algn="l" defTabSz="914400" rtl="0" eaLnBrk="1" fontAlgn="auto" latinLnBrk="0" hangingPunct="1">
              <a:lnSpc>
                <a:spcPct val="100000"/>
              </a:lnSpc>
              <a:spcBef>
                <a:spcPts val="500"/>
              </a:spcBef>
              <a:spcAft>
                <a:spcPts val="0"/>
              </a:spcAft>
              <a:buClrTx/>
              <a:buSzTx/>
              <a:buFont typeface="Arial"/>
              <a:buNone/>
              <a:tabLst>
                <a:tab pos="108000" algn="l"/>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Qualitative interview data</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Delivery leads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Youth workers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Young people</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School leads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Observations of sessions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Survey of Youth Workers</a:t>
            </a:r>
          </a:p>
          <a:p>
            <a:pPr marL="2857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08000" algn="l"/>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Collated monitoring data</a:t>
            </a:r>
          </a:p>
        </p:txBody>
      </p:sp>
      <p:pic>
        <p:nvPicPr>
          <p:cNvPr id="1030" name="Picture 6" descr="Youth work">
            <a:extLst>
              <a:ext uri="{FF2B5EF4-FFF2-40B4-BE49-F238E27FC236}">
                <a16:creationId xmlns:a16="http://schemas.microsoft.com/office/drawing/2014/main" id="{B4A49537-6AA6-1291-6203-CE7E2721C95D}"/>
              </a:ext>
            </a:extLst>
          </p:cNvPr>
          <p:cNvPicPr>
            <a:picLocks noGrp="1" noChangeAspect="1" noChangeArrowheads="1"/>
          </p:cNvPicPr>
          <p:nvPr>
            <p:ph type="pic" sz="quarter" idx="24"/>
          </p:nvPr>
        </p:nvPicPr>
        <p:blipFill>
          <a:blip r:embed="rId2">
            <a:extLst>
              <a:ext uri="{28A0092B-C50C-407E-A947-70E740481C1C}">
                <a14:useLocalDpi xmlns:a14="http://schemas.microsoft.com/office/drawing/2010/main" val="0"/>
              </a:ext>
            </a:extLst>
          </a:blip>
          <a:srcRect l="16646" r="16646"/>
          <a:stretch>
            <a:fillRect/>
          </a:stretch>
        </p:blipFill>
        <p:spPr bwMode="auto">
          <a:xfrm>
            <a:off x="715963" y="682625"/>
            <a:ext cx="2586037" cy="2584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bservation or examination, curiosity to discover secret, search or ...">
            <a:extLst>
              <a:ext uri="{FF2B5EF4-FFF2-40B4-BE49-F238E27FC236}">
                <a16:creationId xmlns:a16="http://schemas.microsoft.com/office/drawing/2014/main" id="{7E8E8950-7AB7-D07A-2766-7150ADD7E96C}"/>
              </a:ext>
            </a:extLst>
          </p:cNvPr>
          <p:cNvPicPr>
            <a:picLocks noGrp="1" noChangeAspect="1" noChangeArrowheads="1"/>
          </p:cNvPicPr>
          <p:nvPr>
            <p:ph type="pic" sz="quarter" idx="22"/>
          </p:nvPr>
        </p:nvPicPr>
        <p:blipFill>
          <a:blip r:embed="rId3">
            <a:extLst>
              <a:ext uri="{28A0092B-C50C-407E-A947-70E740481C1C}">
                <a14:useLocalDpi xmlns:a14="http://schemas.microsoft.com/office/drawing/2010/main" val="0"/>
              </a:ext>
            </a:extLst>
          </a:blip>
          <a:srcRect l="16646" r="16646"/>
          <a:stretch>
            <a:fillRect/>
          </a:stretch>
        </p:blipFill>
        <p:spPr bwMode="auto">
          <a:xfrm>
            <a:off x="3671160" y="682625"/>
            <a:ext cx="2585178" cy="25851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w do you get variables and correct questions to design your survey ...">
            <a:extLst>
              <a:ext uri="{FF2B5EF4-FFF2-40B4-BE49-F238E27FC236}">
                <a16:creationId xmlns:a16="http://schemas.microsoft.com/office/drawing/2014/main" id="{DDBECF11-EFD2-076A-6E29-1F6B87DBFE09}"/>
              </a:ext>
            </a:extLst>
          </p:cNvPr>
          <p:cNvPicPr>
            <a:picLocks noGrp="1" noChangeAspect="1" noChangeArrowheads="1"/>
          </p:cNvPicPr>
          <p:nvPr>
            <p:ph type="pic" sz="quarter" idx="2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est Practices for Proactive Monitoring | Next Hop Solutions">
            <a:extLst>
              <a:ext uri="{FF2B5EF4-FFF2-40B4-BE49-F238E27FC236}">
                <a16:creationId xmlns:a16="http://schemas.microsoft.com/office/drawing/2014/main" id="{EB703063-6BD6-9ED0-954B-671C6BF22ACC}"/>
              </a:ext>
            </a:extLst>
          </p:cNvPr>
          <p:cNvPicPr>
            <a:picLocks noGrp="1" noChangeAspect="1" noChangeArrowheads="1"/>
          </p:cNvPicPr>
          <p:nvPr>
            <p:ph type="pic" sz="quarter" idx="25"/>
          </p:nvPr>
        </p:nvPicPr>
        <p:blipFill>
          <a:blip r:embed="rId5">
            <a:extLst>
              <a:ext uri="{28A0092B-C50C-407E-A947-70E740481C1C}">
                <a14:useLocalDpi xmlns:a14="http://schemas.microsoft.com/office/drawing/2010/main" val="0"/>
              </a:ext>
            </a:extLst>
          </a:blip>
          <a:srcRect l="22135" r="221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67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42B9078-935F-8DD6-1E85-CAD79C100113}"/>
              </a:ext>
            </a:extLst>
          </p:cNvPr>
          <p:cNvSpPr txBox="1">
            <a:spLocks/>
          </p:cNvSpPr>
          <p:nvPr/>
        </p:nvSpPr>
        <p:spPr>
          <a:xfrm>
            <a:off x="1598760" y="421271"/>
            <a:ext cx="8839202" cy="8309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ctr">
              <a:spcBef>
                <a:spcPts val="0"/>
              </a:spcBef>
              <a:buClr>
                <a:srgbClr val="B70D50"/>
              </a:buClr>
              <a:buSzPts val="2800"/>
            </a:pPr>
            <a:r>
              <a:rPr lang="en-GB" sz="3000" dirty="0">
                <a:latin typeface="Arial" panose="020B0604020202020204" pitchFamily="34" charset="0"/>
                <a:cs typeface="Arial" panose="020B0604020202020204" pitchFamily="34" charset="0"/>
              </a:rPr>
              <a:t>Feasibility Study Success/Target criteria</a:t>
            </a:r>
          </a:p>
        </p:txBody>
      </p:sp>
      <p:graphicFrame>
        <p:nvGraphicFramePr>
          <p:cNvPr id="2" name="Table 1">
            <a:extLst>
              <a:ext uri="{FF2B5EF4-FFF2-40B4-BE49-F238E27FC236}">
                <a16:creationId xmlns:a16="http://schemas.microsoft.com/office/drawing/2014/main" id="{FAAB53DD-04FA-40DE-D4E7-B9B405C5F1D6}"/>
              </a:ext>
            </a:extLst>
          </p:cNvPr>
          <p:cNvGraphicFramePr>
            <a:graphicFrameLocks noGrp="1"/>
          </p:cNvGraphicFramePr>
          <p:nvPr>
            <p:extLst/>
          </p:nvPr>
        </p:nvGraphicFramePr>
        <p:xfrm>
          <a:off x="1302588" y="1621473"/>
          <a:ext cx="9586823" cy="4053270"/>
        </p:xfrm>
        <a:graphic>
          <a:graphicData uri="http://schemas.openxmlformats.org/drawingml/2006/table">
            <a:tbl>
              <a:tblPr firstRow="1" bandRow="1">
                <a:tableStyleId>{5C22544A-7EE6-4342-B048-85BDC9FD1C3A}</a:tableStyleId>
              </a:tblPr>
              <a:tblGrid>
                <a:gridCol w="4957313">
                  <a:extLst>
                    <a:ext uri="{9D8B030D-6E8A-4147-A177-3AD203B41FA5}">
                      <a16:colId xmlns:a16="http://schemas.microsoft.com/office/drawing/2014/main" val="2081881031"/>
                    </a:ext>
                  </a:extLst>
                </a:gridCol>
                <a:gridCol w="3439064">
                  <a:extLst>
                    <a:ext uri="{9D8B030D-6E8A-4147-A177-3AD203B41FA5}">
                      <a16:colId xmlns:a16="http://schemas.microsoft.com/office/drawing/2014/main" val="2873135025"/>
                    </a:ext>
                  </a:extLst>
                </a:gridCol>
                <a:gridCol w="1190446">
                  <a:extLst>
                    <a:ext uri="{9D8B030D-6E8A-4147-A177-3AD203B41FA5}">
                      <a16:colId xmlns:a16="http://schemas.microsoft.com/office/drawing/2014/main" val="3186245294"/>
                    </a:ext>
                  </a:extLst>
                </a:gridCol>
              </a:tblGrid>
              <a:tr h="511784">
                <a:tc>
                  <a:txBody>
                    <a:bodyPr/>
                    <a:lstStyle/>
                    <a:p>
                      <a:r>
                        <a:rPr lang="en-GB" dirty="0"/>
                        <a:t>Target Set</a:t>
                      </a:r>
                    </a:p>
                  </a:txBody>
                  <a:tcPr>
                    <a:solidFill>
                      <a:srgbClr val="AC145A"/>
                    </a:solidFill>
                  </a:tcPr>
                </a:tc>
                <a:tc>
                  <a:txBody>
                    <a:bodyPr/>
                    <a:lstStyle/>
                    <a:p>
                      <a:r>
                        <a:rPr lang="en-GB" dirty="0"/>
                        <a:t>% Achieved</a:t>
                      </a:r>
                    </a:p>
                  </a:txBody>
                  <a:tcPr>
                    <a:solidFill>
                      <a:srgbClr val="AC145A"/>
                    </a:solidFill>
                  </a:tcPr>
                </a:tc>
                <a:tc>
                  <a:txBody>
                    <a:bodyPr/>
                    <a:lstStyle/>
                    <a:p>
                      <a:r>
                        <a:rPr lang="en-GB" dirty="0"/>
                        <a:t>Status</a:t>
                      </a:r>
                    </a:p>
                  </a:txBody>
                  <a:tcPr>
                    <a:solidFill>
                      <a:srgbClr val="AC145A"/>
                    </a:solidFill>
                  </a:tcPr>
                </a:tc>
                <a:extLst>
                  <a:ext uri="{0D108BD9-81ED-4DB2-BD59-A6C34878D82A}">
                    <a16:rowId xmlns:a16="http://schemas.microsoft.com/office/drawing/2014/main" val="4229170201"/>
                  </a:ext>
                </a:extLst>
              </a:tr>
              <a:tr h="914450">
                <a:tc>
                  <a:txBody>
                    <a:bodyPr/>
                    <a:lstStyle/>
                    <a:p>
                      <a:r>
                        <a:rPr lang="en-GB" sz="1600" dirty="0"/>
                        <a:t>Attendance of YP at planned sessions</a:t>
                      </a:r>
                    </a:p>
                  </a:txBody>
                  <a:tcPr/>
                </a:tc>
                <a:tc>
                  <a:txBody>
                    <a:bodyPr/>
                    <a:lstStyle/>
                    <a:p>
                      <a:r>
                        <a:rPr lang="en-GB" sz="1600" dirty="0"/>
                        <a:t>95% (n sessions attended = 1,230 out of a total of n sessions offered = 1,289)</a:t>
                      </a:r>
                    </a:p>
                  </a:txBody>
                  <a:tcPr/>
                </a:tc>
                <a:tc>
                  <a:txBody>
                    <a:bodyPr/>
                    <a:lstStyle/>
                    <a:p>
                      <a:pPr algn="ctr"/>
                      <a:endParaRPr lang="en-GB" sz="1600" dirty="0"/>
                    </a:p>
                    <a:p>
                      <a:pPr algn="ctr"/>
                      <a:r>
                        <a:rPr lang="en-GB" sz="1600" dirty="0"/>
                        <a:t>Green</a:t>
                      </a:r>
                    </a:p>
                  </a:txBody>
                  <a:tcPr>
                    <a:solidFill>
                      <a:srgbClr val="92D050"/>
                    </a:solidFill>
                  </a:tcPr>
                </a:tc>
                <a:extLst>
                  <a:ext uri="{0D108BD9-81ED-4DB2-BD59-A6C34878D82A}">
                    <a16:rowId xmlns:a16="http://schemas.microsoft.com/office/drawing/2014/main" val="3291262551"/>
                  </a:ext>
                </a:extLst>
              </a:tr>
              <a:tr h="1670004">
                <a:tc>
                  <a:txBody>
                    <a:bodyPr/>
                    <a:lstStyle/>
                    <a:p>
                      <a:r>
                        <a:rPr lang="en-GB" sz="1600" dirty="0"/>
                        <a:t>Of those that are successfully recruited to the programme, the percentage that will go on to complete the full programme</a:t>
                      </a:r>
                    </a:p>
                  </a:txBody>
                  <a:tcPr/>
                </a:tc>
                <a:tc>
                  <a:txBody>
                    <a:bodyPr/>
                    <a:lstStyle/>
                    <a:p>
                      <a:r>
                        <a:rPr lang="en-GB" sz="1600" dirty="0"/>
                        <a:t>88% (at the time of reporting n = 14 completions out of a total of n = 16 that started at least six months prior; please see below for details)</a:t>
                      </a:r>
                    </a:p>
                  </a:txBody>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lang="en-GB" sz="1600" dirty="0"/>
                    </a:p>
                    <a:p>
                      <a:pPr marL="0" marR="0" lvl="0" indent="0" algn="ctr" defTabSz="914423" rtl="0" eaLnBrk="1" fontAlgn="auto" latinLnBrk="0" hangingPunct="1">
                        <a:lnSpc>
                          <a:spcPct val="100000"/>
                        </a:lnSpc>
                        <a:spcBef>
                          <a:spcPts val="0"/>
                        </a:spcBef>
                        <a:spcAft>
                          <a:spcPts val="0"/>
                        </a:spcAft>
                        <a:buClrTx/>
                        <a:buSzTx/>
                        <a:buFontTx/>
                        <a:buNone/>
                        <a:tabLst/>
                        <a:defRPr/>
                      </a:pPr>
                      <a:r>
                        <a:rPr lang="en-GB" sz="1600" dirty="0"/>
                        <a:t>Green</a:t>
                      </a:r>
                    </a:p>
                    <a:p>
                      <a:endParaRPr lang="en-GB" sz="1600" dirty="0"/>
                    </a:p>
                  </a:txBody>
                  <a:tcPr>
                    <a:solidFill>
                      <a:srgbClr val="92D050"/>
                    </a:solidFill>
                  </a:tcPr>
                </a:tc>
                <a:extLst>
                  <a:ext uri="{0D108BD9-81ED-4DB2-BD59-A6C34878D82A}">
                    <a16:rowId xmlns:a16="http://schemas.microsoft.com/office/drawing/2014/main" val="9413032"/>
                  </a:ext>
                </a:extLst>
              </a:tr>
              <a:tr h="957032">
                <a:tc>
                  <a:txBody>
                    <a:bodyPr/>
                    <a:lstStyle/>
                    <a:p>
                      <a:r>
                        <a:rPr lang="en-GB" sz="1600" dirty="0"/>
                        <a:t>YWs rating of how far they agree as to whether the YP they are working with has made progress as expected (strongly agree to disagree). </a:t>
                      </a:r>
                      <a:endParaRPr lang="en-GB" sz="1400" dirty="0"/>
                    </a:p>
                  </a:txBody>
                  <a:tcPr/>
                </a:tc>
                <a:tc>
                  <a:txBody>
                    <a:bodyPr/>
                    <a:lstStyle/>
                    <a:p>
                      <a:r>
                        <a:rPr lang="en-GB" sz="1600" dirty="0"/>
                        <a:t>71% (n = 52 strongly agree/agree out of a total of 73) </a:t>
                      </a:r>
                      <a:endParaRPr lang="en-GB" sz="1400" dirty="0"/>
                    </a:p>
                  </a:txBody>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lang="en-GB" sz="1600" dirty="0"/>
                    </a:p>
                    <a:p>
                      <a:pPr marL="0" marR="0" lvl="0" indent="0" algn="ctr" defTabSz="914423" rtl="0" eaLnBrk="1" fontAlgn="auto" latinLnBrk="0" hangingPunct="1">
                        <a:lnSpc>
                          <a:spcPct val="100000"/>
                        </a:lnSpc>
                        <a:spcBef>
                          <a:spcPts val="0"/>
                        </a:spcBef>
                        <a:spcAft>
                          <a:spcPts val="0"/>
                        </a:spcAft>
                        <a:buClrTx/>
                        <a:buSzTx/>
                        <a:buFontTx/>
                        <a:buNone/>
                        <a:tabLst/>
                        <a:defRPr/>
                      </a:pPr>
                      <a:r>
                        <a:rPr lang="en-GB" sz="1600" dirty="0"/>
                        <a:t>Green</a:t>
                      </a:r>
                    </a:p>
                    <a:p>
                      <a:endParaRPr lang="en-GB" sz="1600" dirty="0"/>
                    </a:p>
                  </a:txBody>
                  <a:tcPr>
                    <a:solidFill>
                      <a:srgbClr val="92D050"/>
                    </a:solidFill>
                  </a:tcPr>
                </a:tc>
                <a:extLst>
                  <a:ext uri="{0D108BD9-81ED-4DB2-BD59-A6C34878D82A}">
                    <a16:rowId xmlns:a16="http://schemas.microsoft.com/office/drawing/2014/main" val="354171822"/>
                  </a:ext>
                </a:extLst>
              </a:tr>
            </a:tbl>
          </a:graphicData>
        </a:graphic>
      </p:graphicFrame>
    </p:spTree>
    <p:extLst>
      <p:ext uri="{BB962C8B-B14F-4D97-AF65-F5344CB8AC3E}">
        <p14:creationId xmlns:p14="http://schemas.microsoft.com/office/powerpoint/2010/main" val="229717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FE9E5-BC36-C7AA-B45D-C5B72AF3DE0F}"/>
              </a:ext>
            </a:extLst>
          </p:cNvPr>
          <p:cNvSpPr>
            <a:spLocks noGrp="1"/>
          </p:cNvSpPr>
          <p:nvPr>
            <p:ph type="sldNum" sz="quarter" idx="4"/>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84AFF75-BD5D-E342-A9F1-12EC02DB40E0}" type="slidenum">
              <a:rPr kumimoji="0" lang="en-US" sz="900" b="1" i="0" u="none" strike="noStrike" kern="1200" cap="all" spc="0" normalizeH="0" baseline="0" noProof="0" smtClean="0">
                <a:ln>
                  <a:noFill/>
                </a:ln>
                <a:solidFill>
                  <a:prstClr val="black"/>
                </a:solidFill>
                <a:effectLst/>
                <a:uLnTx/>
                <a:uFillTx/>
                <a:latin typeface="Mulish Black" pitchFamily="2" charset="77"/>
              </a:rPr>
              <a:pPr marL="0" marR="0" lvl="0" indent="0" algn="r" defTabSz="914354"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all" spc="0" normalizeH="0" baseline="0" noProof="0">
              <a:ln>
                <a:noFill/>
              </a:ln>
              <a:solidFill>
                <a:prstClr val="black"/>
              </a:solidFill>
              <a:effectLst/>
              <a:uLnTx/>
              <a:uFillTx/>
              <a:latin typeface="Mulish Black" pitchFamily="2" charset="77"/>
            </a:endParaRPr>
          </a:p>
        </p:txBody>
      </p:sp>
      <p:sp>
        <p:nvSpPr>
          <p:cNvPr id="7" name="Text Placeholder 2">
            <a:extLst>
              <a:ext uri="{FF2B5EF4-FFF2-40B4-BE49-F238E27FC236}">
                <a16:creationId xmlns:a16="http://schemas.microsoft.com/office/drawing/2014/main" id="{A327DBEC-7432-49CF-5A23-5F3B297F9337}"/>
              </a:ext>
            </a:extLst>
          </p:cNvPr>
          <p:cNvSpPr txBox="1">
            <a:spLocks/>
          </p:cNvSpPr>
          <p:nvPr/>
        </p:nvSpPr>
        <p:spPr>
          <a:xfrm>
            <a:off x="2087592" y="295347"/>
            <a:ext cx="8977223" cy="6647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all" spc="0" normalizeH="0" baseline="0" noProof="0" dirty="0">
                <a:ln>
                  <a:noFill/>
                </a:ln>
                <a:solidFill>
                  <a:prstClr val="black"/>
                </a:solidFill>
                <a:effectLst/>
                <a:uLnTx/>
                <a:uFillTx/>
                <a:latin typeface="Arial" panose="020B0604020202020204" pitchFamily="34" charset="0"/>
                <a:cs typeface="Arial" panose="020B0604020202020204" pitchFamily="34" charset="0"/>
              </a:rPr>
              <a:t>Findings - </a:t>
            </a:r>
            <a:r>
              <a:rPr kumimoji="0" lang="en-GB" sz="2400" b="1" i="0" u="none" strike="noStrike" kern="1200" cap="all" spc="150" normalizeH="0" baseline="0" noProof="0" dirty="0">
                <a:ln>
                  <a:noFill/>
                </a:ln>
                <a:solidFill>
                  <a:prstClr val="black"/>
                </a:solidFill>
                <a:effectLst/>
                <a:uLnTx/>
                <a:uFillTx/>
                <a:latin typeface="Arial" panose="020B0604020202020204" pitchFamily="34" charset="0"/>
                <a:cs typeface="Arial" panose="020B0604020202020204" pitchFamily="34" charset="0"/>
              </a:rPr>
              <a:t>Matching process &amp; relationship building phase: </a:t>
            </a:r>
          </a:p>
        </p:txBody>
      </p:sp>
      <p:sp>
        <p:nvSpPr>
          <p:cNvPr id="9" name="Text Placeholder 38">
            <a:extLst>
              <a:ext uri="{FF2B5EF4-FFF2-40B4-BE49-F238E27FC236}">
                <a16:creationId xmlns:a16="http://schemas.microsoft.com/office/drawing/2014/main" id="{07755AD6-91B5-4B89-E565-35ACB79FAE2A}"/>
              </a:ext>
            </a:extLst>
          </p:cNvPr>
          <p:cNvSpPr txBox="1">
            <a:spLocks/>
          </p:cNvSpPr>
          <p:nvPr/>
        </p:nvSpPr>
        <p:spPr>
          <a:xfrm>
            <a:off x="853295" y="1034986"/>
            <a:ext cx="10485409" cy="517064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0"/>
              </a:spcBef>
              <a:spcAft>
                <a:spcPts val="0"/>
              </a:spcAft>
              <a:buClrTx/>
              <a:buSzTx/>
              <a:buFont typeface="Arial"/>
              <a:buNone/>
              <a:tabLst/>
              <a:defRPr/>
            </a:pPr>
            <a:r>
              <a:rPr kumimoji="0" lang="en-GB" sz="2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Have YP been allocated to a suitable YW? </a:t>
            </a: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Matching not easy using demographics – mostly female YWs – but wasn’t an issue - allocation to YWs was generally successful. </a:t>
            </a: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YWs ‘advertised’ their profiles and YPs selected who they wished to work with. This helped achieve common ground and shared experiences. </a:t>
            </a:r>
          </a:p>
          <a:p>
            <a:pPr marL="0" marR="0" lvl="4" indent="0" algn="l" defTabSz="914400" rtl="0" eaLnBrk="1" fontAlgn="auto" latinLnBrk="0" hangingPunct="1">
              <a:lnSpc>
                <a:spcPct val="100000"/>
              </a:lnSpc>
              <a:spcBef>
                <a:spcPts val="0"/>
              </a:spcBef>
              <a:spcAft>
                <a:spcPts val="0"/>
              </a:spcAft>
              <a:buClrTx/>
              <a:buSzTx/>
              <a:buFont typeface="Arial"/>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200" b="0" i="1"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"We made one-page profiles of ourselves… we thought actually why don’t we do it a bit different, why don’t we talk about ourselves and then they choose us?” </a:t>
            </a:r>
          </a:p>
          <a:p>
            <a:pPr marL="0" marR="0" lvl="4" indent="0" algn="ctr"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Poppins" panose="00000500000000000000" pitchFamily="2" charset="0"/>
              </a:rPr>
              <a:t>“Actually if you look at the engagement rate, regardless of male involvement the retention rate’s been relatively high, it’s interesting that the females that are working with the male young people that we’ve got on the programme, that actually isn’t affecting engagement or their ability to continue on the programme, they’ve not declined the intervention based on the youth worker’s gender.” </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2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0277-4502-5BA7-7D30-F09C216F6EF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865775-ED6E-07FA-0C86-83EF9E04E906}"/>
              </a:ext>
            </a:extLst>
          </p:cNvPr>
          <p:cNvSpPr>
            <a:spLocks noGrp="1"/>
          </p:cNvSpPr>
          <p:nvPr>
            <p:ph type="sldNum" sz="quarter" idx="4"/>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84AFF75-BD5D-E342-A9F1-12EC02DB40E0}" type="slidenum">
              <a:rPr kumimoji="0" lang="en-US" sz="900" b="1" i="0" u="none" strike="noStrike" kern="1200" cap="all" spc="0" normalizeH="0" baseline="0" noProof="0" smtClean="0">
                <a:ln>
                  <a:noFill/>
                </a:ln>
                <a:solidFill>
                  <a:prstClr val="black"/>
                </a:solidFill>
                <a:effectLst/>
                <a:uLnTx/>
                <a:uFillTx/>
                <a:latin typeface="Mulish Black" pitchFamily="2" charset="77"/>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all" spc="0" normalizeH="0" baseline="0" noProof="0">
              <a:ln>
                <a:noFill/>
              </a:ln>
              <a:solidFill>
                <a:prstClr val="black"/>
              </a:solidFill>
              <a:effectLst/>
              <a:uLnTx/>
              <a:uFillTx/>
              <a:latin typeface="Mulish Black" pitchFamily="2" charset="77"/>
            </a:endParaRPr>
          </a:p>
        </p:txBody>
      </p:sp>
      <p:sp>
        <p:nvSpPr>
          <p:cNvPr id="7" name="Text Placeholder 2">
            <a:extLst>
              <a:ext uri="{FF2B5EF4-FFF2-40B4-BE49-F238E27FC236}">
                <a16:creationId xmlns:a16="http://schemas.microsoft.com/office/drawing/2014/main" id="{9AD62A7B-CF19-00CB-26F6-9BBD922CEDF1}"/>
              </a:ext>
            </a:extLst>
          </p:cNvPr>
          <p:cNvSpPr txBox="1">
            <a:spLocks/>
          </p:cNvSpPr>
          <p:nvPr/>
        </p:nvSpPr>
        <p:spPr>
          <a:xfrm>
            <a:off x="2087592" y="295347"/>
            <a:ext cx="8977223" cy="6647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all" spc="0" normalizeH="0" baseline="0" noProof="0" dirty="0">
                <a:ln>
                  <a:noFill/>
                </a:ln>
                <a:solidFill>
                  <a:prstClr val="black"/>
                </a:solidFill>
                <a:effectLst/>
                <a:uLnTx/>
                <a:uFillTx/>
                <a:latin typeface="Arial" panose="020B0604020202020204" pitchFamily="34" charset="0"/>
                <a:cs typeface="Arial" panose="020B0604020202020204" pitchFamily="34" charset="0"/>
              </a:rPr>
              <a:t>Findings - </a:t>
            </a:r>
            <a:r>
              <a:rPr kumimoji="0" lang="en-GB" sz="2400" b="1" i="0" u="none" strike="noStrike" kern="1200" cap="all" spc="150" normalizeH="0" baseline="0" noProof="0" dirty="0">
                <a:ln>
                  <a:noFill/>
                </a:ln>
                <a:solidFill>
                  <a:prstClr val="black"/>
                </a:solidFill>
                <a:effectLst/>
                <a:uLnTx/>
                <a:uFillTx/>
                <a:latin typeface="Arial" panose="020B0604020202020204" pitchFamily="34" charset="0"/>
                <a:cs typeface="Arial" panose="020B0604020202020204" pitchFamily="34" charset="0"/>
              </a:rPr>
              <a:t>Matching process &amp; relationship building phase: </a:t>
            </a:r>
          </a:p>
        </p:txBody>
      </p:sp>
      <p:sp>
        <p:nvSpPr>
          <p:cNvPr id="9" name="Text Placeholder 38">
            <a:extLst>
              <a:ext uri="{FF2B5EF4-FFF2-40B4-BE49-F238E27FC236}">
                <a16:creationId xmlns:a16="http://schemas.microsoft.com/office/drawing/2014/main" id="{1EC2C17B-230D-1C35-CBE5-680DE1A6113B}"/>
              </a:ext>
            </a:extLst>
          </p:cNvPr>
          <p:cNvSpPr txBox="1">
            <a:spLocks/>
          </p:cNvSpPr>
          <p:nvPr/>
        </p:nvSpPr>
        <p:spPr>
          <a:xfrm>
            <a:off x="853295" y="1034986"/>
            <a:ext cx="10485409" cy="4278094"/>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4" indent="0" algn="l" defTabSz="914400" rtl="0" eaLnBrk="1" fontAlgn="auto" latinLnBrk="0" hangingPunct="1">
              <a:lnSpc>
                <a:spcPct val="100000"/>
              </a:lnSpc>
              <a:spcBef>
                <a:spcPts val="0"/>
              </a:spcBef>
              <a:spcAft>
                <a:spcPts val="0"/>
              </a:spcAft>
              <a:buClrTx/>
              <a:buSzTx/>
              <a:buFont typeface="Arial"/>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0"/>
              </a:spcBef>
              <a:spcAft>
                <a:spcPts val="0"/>
              </a:spcAft>
              <a:buClrTx/>
              <a:buSzTx/>
              <a:buFont typeface="Arial"/>
              <a:buNone/>
              <a:tabLst/>
              <a:defRPr/>
            </a:pPr>
            <a:r>
              <a:rPr kumimoji="0" lang="en-GB" sz="18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Is the relationship building phase successful?</a:t>
            </a:r>
          </a:p>
          <a:p>
            <a:pPr marL="0" marR="0" lvl="4" indent="0" algn="l" defTabSz="914400" rtl="0" eaLnBrk="1" fontAlgn="auto" latinLnBrk="0" hangingPunct="1">
              <a:lnSpc>
                <a:spcPct val="100000"/>
              </a:lnSpc>
              <a:spcBef>
                <a:spcPts val="0"/>
              </a:spcBef>
              <a:spcAft>
                <a:spcPts val="0"/>
              </a:spcAft>
              <a:buClrTx/>
              <a:buSzTx/>
              <a:buFont typeface="Arial"/>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What was important was the engagement given when building the relationship.</a:t>
            </a:r>
          </a:p>
          <a:p>
            <a:pPr marL="3429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Muli"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200" b="0" i="1" u="none" strike="noStrike" kern="1200" cap="none" spc="0" normalizeH="0" baseline="0" noProof="0" dirty="0">
                <a:ln>
                  <a:noFill/>
                </a:ln>
                <a:solidFill>
                  <a:prstClr val="white"/>
                </a:solidFill>
                <a:effectLst/>
                <a:uLnTx/>
                <a:uFillTx/>
                <a:latin typeface="Muli" charset="0"/>
              </a:rPr>
              <a:t>‘They’ve all engaged really </a:t>
            </a:r>
            <a:r>
              <a:rPr kumimoji="0" lang="en-GB" sz="2200" b="0" i="1" u="none" strike="noStrike" kern="1200" cap="none" spc="0" normalizeH="0" baseline="0" noProof="0" dirty="0" err="1">
                <a:ln>
                  <a:noFill/>
                </a:ln>
                <a:solidFill>
                  <a:prstClr val="white"/>
                </a:solidFill>
                <a:effectLst/>
                <a:uLnTx/>
                <a:uFillTx/>
                <a:latin typeface="Muli" charset="0"/>
              </a:rPr>
              <a:t>really</a:t>
            </a:r>
            <a:r>
              <a:rPr kumimoji="0" lang="en-GB" sz="2200" b="0" i="1" u="none" strike="noStrike" kern="1200" cap="none" spc="0" normalizeH="0" baseline="0" noProof="0" dirty="0">
                <a:ln>
                  <a:noFill/>
                </a:ln>
                <a:solidFill>
                  <a:prstClr val="white"/>
                </a:solidFill>
                <a:effectLst/>
                <a:uLnTx/>
                <a:uFillTx/>
                <a:latin typeface="Muli" charset="0"/>
              </a:rPr>
              <a:t> well; they’re all meeting that sort of, developing that relationship with the YW from the start, so everyone’s hitting that component in terms getting that relationship.’ </a:t>
            </a:r>
          </a:p>
          <a:p>
            <a:pPr marL="0" marR="0" lvl="4" indent="0" algn="ctr" defTabSz="914400" rtl="0" eaLnBrk="1" fontAlgn="auto" latinLnBrk="0" hangingPunct="1">
              <a:lnSpc>
                <a:spcPct val="100000"/>
              </a:lnSpc>
              <a:spcBef>
                <a:spcPts val="0"/>
              </a:spcBef>
              <a:spcAft>
                <a:spcPts val="0"/>
              </a:spcAft>
              <a:buClrTx/>
              <a:buSzTx/>
              <a:buFont typeface="Arial"/>
              <a:buNone/>
              <a:tabLst/>
              <a:defRPr/>
            </a:pPr>
            <a:endParaRPr kumimoji="0" lang="en-GB" sz="2000" b="0" i="1" u="none" strike="noStrike" kern="1200" cap="none" spc="0" normalizeH="0" baseline="0" noProof="0" dirty="0">
              <a:ln>
                <a:noFill/>
              </a:ln>
              <a:solidFill>
                <a:prstClr val="white"/>
              </a:solidFill>
              <a:effectLst/>
              <a:uLnTx/>
              <a:uFillTx/>
              <a:latin typeface="Muli"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200" b="0" i="1"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Arial" panose="020B0604020202020204" pitchFamily="34" charset="0"/>
              </a:rPr>
              <a:t>"For me, with the young people, they have to feel safe and secure around me. They’ve got to feel that I will listen. …, it’s making them feel at ease, making them feel equal, making them feel respected, making them feel listened to, and then straight away you can start to build a good relationship with them. And obviously you don’t judge them." </a:t>
            </a:r>
            <a:endParaRPr kumimoji="0" lang="en-GB" sz="2200" b="0" i="1" u="none" strike="noStrike" kern="1200" cap="none" spc="0" normalizeH="0" baseline="0" noProof="0" dirty="0">
              <a:ln>
                <a:noFill/>
              </a:ln>
              <a:solidFill>
                <a:prstClr val="white"/>
              </a:solidFill>
              <a:effectLst/>
              <a:uLnTx/>
              <a:uFillTx/>
              <a:latin typeface="Muli" charset="0"/>
            </a:endParaRPr>
          </a:p>
        </p:txBody>
      </p:sp>
    </p:spTree>
    <p:extLst>
      <p:ext uri="{BB962C8B-B14F-4D97-AF65-F5344CB8AC3E}">
        <p14:creationId xmlns:p14="http://schemas.microsoft.com/office/powerpoint/2010/main" val="2946229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8BF25-5A38-FB81-1F67-BC6CBA41450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C9663-62F8-BBE6-F2CA-5CE33F5C3632}"/>
              </a:ext>
            </a:extLst>
          </p:cNvPr>
          <p:cNvSpPr>
            <a:spLocks noGrp="1"/>
          </p:cNvSpPr>
          <p:nvPr>
            <p:ph type="sldNum" sz="quarter" idx="4"/>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84AFF75-BD5D-E342-A9F1-12EC02DB40E0}" type="slidenum">
              <a:rPr kumimoji="0" lang="en-US" sz="900" b="1" i="0" u="none" strike="noStrike" kern="1200" cap="all" spc="0" normalizeH="0" baseline="0" noProof="0" smtClean="0">
                <a:ln>
                  <a:noFill/>
                </a:ln>
                <a:solidFill>
                  <a:prstClr val="black"/>
                </a:solidFill>
                <a:effectLst/>
                <a:uLnTx/>
                <a:uFillTx/>
                <a:latin typeface="Mulish Black" pitchFamily="2" charset="77"/>
              </a:rPr>
              <a:pPr marL="0" marR="0" lvl="0" indent="0" algn="r" defTabSz="914354"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all" spc="0" normalizeH="0" baseline="0" noProof="0">
              <a:ln>
                <a:noFill/>
              </a:ln>
              <a:solidFill>
                <a:prstClr val="black"/>
              </a:solidFill>
              <a:effectLst/>
              <a:uLnTx/>
              <a:uFillTx/>
              <a:latin typeface="Mulish Black" pitchFamily="2" charset="77"/>
            </a:endParaRPr>
          </a:p>
        </p:txBody>
      </p:sp>
      <p:sp>
        <p:nvSpPr>
          <p:cNvPr id="7" name="Text Placeholder 2">
            <a:extLst>
              <a:ext uri="{FF2B5EF4-FFF2-40B4-BE49-F238E27FC236}">
                <a16:creationId xmlns:a16="http://schemas.microsoft.com/office/drawing/2014/main" id="{A0730621-7C32-FB11-36DA-D8D0E6A4E3A4}"/>
              </a:ext>
            </a:extLst>
          </p:cNvPr>
          <p:cNvSpPr txBox="1">
            <a:spLocks/>
          </p:cNvSpPr>
          <p:nvPr/>
        </p:nvSpPr>
        <p:spPr>
          <a:xfrm>
            <a:off x="2087592" y="295347"/>
            <a:ext cx="8977223" cy="6647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all" spc="0" normalizeH="0" baseline="0" noProof="0" dirty="0">
                <a:ln>
                  <a:noFill/>
                </a:ln>
                <a:solidFill>
                  <a:prstClr val="black"/>
                </a:solidFill>
                <a:effectLst/>
                <a:uLnTx/>
                <a:uFillTx/>
                <a:latin typeface="Arial" panose="020B0604020202020204" pitchFamily="34" charset="0"/>
                <a:cs typeface="Arial" panose="020B0604020202020204" pitchFamily="34" charset="0"/>
              </a:rPr>
              <a:t>Findings - </a:t>
            </a:r>
            <a:r>
              <a:rPr kumimoji="0" lang="en-GB" sz="2400" b="1" i="0" u="none" strike="noStrike" kern="1200" cap="all" spc="150" normalizeH="0" baseline="0" noProof="0" dirty="0">
                <a:ln>
                  <a:noFill/>
                </a:ln>
                <a:solidFill>
                  <a:prstClr val="black"/>
                </a:solidFill>
                <a:effectLst/>
                <a:uLnTx/>
                <a:uFillTx/>
                <a:latin typeface="Arial" panose="020B0604020202020204" pitchFamily="34" charset="0"/>
                <a:cs typeface="Arial" panose="020B0604020202020204" pitchFamily="34" charset="0"/>
              </a:rPr>
              <a:t>Matching process &amp; relationship building phase: </a:t>
            </a:r>
          </a:p>
        </p:txBody>
      </p:sp>
      <p:sp>
        <p:nvSpPr>
          <p:cNvPr id="9" name="Text Placeholder 38">
            <a:extLst>
              <a:ext uri="{FF2B5EF4-FFF2-40B4-BE49-F238E27FC236}">
                <a16:creationId xmlns:a16="http://schemas.microsoft.com/office/drawing/2014/main" id="{F1537BD1-6FFD-464F-D21D-1FC42DB234FA}"/>
              </a:ext>
            </a:extLst>
          </p:cNvPr>
          <p:cNvSpPr txBox="1">
            <a:spLocks/>
          </p:cNvSpPr>
          <p:nvPr/>
        </p:nvSpPr>
        <p:spPr>
          <a:xfrm>
            <a:off x="853295" y="1034986"/>
            <a:ext cx="10485409" cy="3893374"/>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4" indent="0" algn="l" defTabSz="914400" rtl="0" eaLnBrk="1" fontAlgn="auto" latinLnBrk="0" hangingPunct="1">
              <a:lnSpc>
                <a:spcPct val="100000"/>
              </a:lnSpc>
              <a:spcBef>
                <a:spcPts val="0"/>
              </a:spcBef>
              <a:spcAft>
                <a:spcPts val="0"/>
              </a:spcAft>
              <a:buClrTx/>
              <a:buSzTx/>
              <a:buFont typeface="Arial"/>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Also important was having a flexible, young person-led approach where trust could be built. </a:t>
            </a: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400" b="0" i="1" u="none" strike="noStrike" kern="1200" cap="none" spc="0" normalizeH="0" baseline="0" noProof="0" dirty="0">
                <a:ln>
                  <a:noFill/>
                </a:ln>
                <a:solidFill>
                  <a:prstClr val="white"/>
                </a:solidFill>
                <a:effectLst/>
                <a:uLnTx/>
                <a:uFillTx/>
                <a:latin typeface="Muli" charset="0"/>
              </a:rPr>
              <a:t>‘She tries to listen to me – she tries to make us feel like we’re on the same level so that she can talk to me and I can talk to her as well.’ </a:t>
            </a:r>
          </a:p>
          <a:p>
            <a:pPr marL="0" marR="0" lvl="4"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4" indent="0" algn="ctr" defTabSz="914400" rtl="0" eaLnBrk="1" fontAlgn="auto" latinLnBrk="0" hangingPunct="1">
              <a:lnSpc>
                <a:spcPct val="100000"/>
              </a:lnSpc>
              <a:spcBef>
                <a:spcPts val="0"/>
              </a:spcBef>
              <a:spcAft>
                <a:spcPts val="0"/>
              </a:spcAft>
              <a:buClrTx/>
              <a:buSzTx/>
              <a:buFont typeface="Arial"/>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Arial" panose="020B0604020202020204" pitchFamily="34" charset="0"/>
              </a:rPr>
              <a:t>"It works pretty well, four to six weeks. The good thing about this programme is it’s flexible. If you’ve got a young person that’s going to take a little bit longer to build a relationship, you’ve got the time to do that. So, yeah, with him it’s been a little bit longer."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46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12698-3DCD-4FB9-0CCA-33E8150B6AF8}"/>
              </a:ext>
            </a:extLst>
          </p:cNvPr>
          <p:cNvPicPr>
            <a:picLocks noChangeAspect="1"/>
          </p:cNvPicPr>
          <p:nvPr/>
        </p:nvPicPr>
        <p:blipFill>
          <a:blip r:embed="rId3"/>
          <a:stretch>
            <a:fillRect/>
          </a:stretch>
        </p:blipFill>
        <p:spPr>
          <a:xfrm>
            <a:off x="407543" y="420314"/>
            <a:ext cx="1910862" cy="1273908"/>
          </a:xfrm>
          <a:prstGeom prst="rect">
            <a:avLst/>
          </a:prstGeom>
        </p:spPr>
      </p:pic>
      <p:grpSp>
        <p:nvGrpSpPr>
          <p:cNvPr id="31" name="Group 30">
            <a:extLst>
              <a:ext uri="{FF2B5EF4-FFF2-40B4-BE49-F238E27FC236}">
                <a16:creationId xmlns:a16="http://schemas.microsoft.com/office/drawing/2014/main" id="{A79B8F27-F7FD-9C55-8C57-0D04CB58DA54}"/>
              </a:ext>
            </a:extLst>
          </p:cNvPr>
          <p:cNvGrpSpPr/>
          <p:nvPr/>
        </p:nvGrpSpPr>
        <p:grpSpPr>
          <a:xfrm>
            <a:off x="3259664" y="4950976"/>
            <a:ext cx="5672672" cy="788889"/>
            <a:chOff x="3132667" y="4950976"/>
            <a:chExt cx="5672672" cy="788889"/>
          </a:xfrm>
        </p:grpSpPr>
        <p:grpSp>
          <p:nvGrpSpPr>
            <p:cNvPr id="21" name="Group 20">
              <a:extLst>
                <a:ext uri="{FF2B5EF4-FFF2-40B4-BE49-F238E27FC236}">
                  <a16:creationId xmlns:a16="http://schemas.microsoft.com/office/drawing/2014/main" id="{2D158927-8EB7-FC5C-A4EE-D99A24A46E15}"/>
                </a:ext>
              </a:extLst>
            </p:cNvPr>
            <p:cNvGrpSpPr/>
            <p:nvPr/>
          </p:nvGrpSpPr>
          <p:grpSpPr>
            <a:xfrm>
              <a:off x="3132667" y="4992510"/>
              <a:ext cx="1286933" cy="747355"/>
              <a:chOff x="3341512" y="4992510"/>
              <a:chExt cx="1286933" cy="747355"/>
            </a:xfrm>
          </p:grpSpPr>
          <p:pic>
            <p:nvPicPr>
              <p:cNvPr id="5" name="Picture 4" descr="Logo, icon&#10;&#10;Description automatically generated">
                <a:extLst>
                  <a:ext uri="{FF2B5EF4-FFF2-40B4-BE49-F238E27FC236}">
                    <a16:creationId xmlns:a16="http://schemas.microsoft.com/office/drawing/2014/main" id="{092D2C0B-5C62-2759-8B90-11148B9C4BE9}"/>
                  </a:ext>
                </a:extLst>
              </p:cNvPr>
              <p:cNvPicPr>
                <a:picLocks noChangeAspect="1"/>
              </p:cNvPicPr>
              <p:nvPr/>
            </p:nvPicPr>
            <p:blipFill>
              <a:blip r:embed="rId4"/>
              <a:stretch>
                <a:fillRect/>
              </a:stretch>
            </p:blipFill>
            <p:spPr>
              <a:xfrm>
                <a:off x="3791655" y="4992510"/>
                <a:ext cx="386645" cy="386645"/>
              </a:xfrm>
              <a:prstGeom prst="rect">
                <a:avLst/>
              </a:prstGeom>
            </p:spPr>
          </p:pic>
          <p:sp>
            <p:nvSpPr>
              <p:cNvPr id="7" name="TextBox 6">
                <a:extLst>
                  <a:ext uri="{FF2B5EF4-FFF2-40B4-BE49-F238E27FC236}">
                    <a16:creationId xmlns:a16="http://schemas.microsoft.com/office/drawing/2014/main" id="{ADAC803C-A8C7-8DC9-290C-6479C3FFB9CE}"/>
                  </a:ext>
                </a:extLst>
              </p:cNvPr>
              <p:cNvSpPr txBox="1"/>
              <p:nvPr/>
            </p:nvSpPr>
            <p:spPr>
              <a:xfrm>
                <a:off x="3341512" y="5493644"/>
                <a:ext cx="1286933" cy="246221"/>
              </a:xfrm>
              <a:prstGeom prst="rect">
                <a:avLst/>
              </a:prstGeom>
              <a:noFill/>
            </p:spPr>
            <p:txBody>
              <a:bodyPr wrap="square">
                <a:spAutoFit/>
              </a:bodyPr>
              <a:lstStyle/>
              <a:p>
                <a:pPr algn="ctr"/>
                <a:r>
                  <a:rPr lang="en-US" sz="1000">
                    <a:solidFill>
                      <a:schemeClr val="bg1"/>
                    </a:solidFill>
                    <a:latin typeface="Arial" panose="020B0604020202020204" pitchFamily="34" charset="0"/>
                    <a:cs typeface="Arial" panose="020B0604020202020204" pitchFamily="34" charset="0"/>
                  </a:rPr>
                  <a:t>@</a:t>
                </a:r>
                <a:r>
                  <a:rPr lang="en-US" sz="1000" err="1">
                    <a:solidFill>
                      <a:schemeClr val="bg1"/>
                    </a:solidFill>
                    <a:latin typeface="Arial" panose="020B0604020202020204" pitchFamily="34" charset="0"/>
                    <a:cs typeface="Arial" panose="020B0604020202020204" pitchFamily="34" charset="0"/>
                  </a:rPr>
                  <a:t>sheffhallamuni</a:t>
                </a:r>
                <a:r>
                  <a:rPr lang="en-US" sz="1000">
                    <a:solidFill>
                      <a:schemeClr val="bg1"/>
                    </a:solidFill>
                    <a:latin typeface="Arial" panose="020B0604020202020204" pitchFamily="34" charset="0"/>
                    <a:cs typeface="Arial" panose="020B0604020202020204" pitchFamily="34" charset="0"/>
                  </a:rPr>
                  <a:t> </a:t>
                </a:r>
                <a:endParaRPr lang="en-US" sz="1000"/>
              </a:p>
            </p:txBody>
          </p:sp>
        </p:grpSp>
        <p:grpSp>
          <p:nvGrpSpPr>
            <p:cNvPr id="30" name="Group 29">
              <a:extLst>
                <a:ext uri="{FF2B5EF4-FFF2-40B4-BE49-F238E27FC236}">
                  <a16:creationId xmlns:a16="http://schemas.microsoft.com/office/drawing/2014/main" id="{E39FB7B5-C4C7-3B34-52B0-C70FF757AC57}"/>
                </a:ext>
              </a:extLst>
            </p:cNvPr>
            <p:cNvGrpSpPr/>
            <p:nvPr/>
          </p:nvGrpSpPr>
          <p:grpSpPr>
            <a:xfrm>
              <a:off x="4481690" y="4950976"/>
              <a:ext cx="1715911" cy="788889"/>
              <a:chOff x="4481690" y="4950976"/>
              <a:chExt cx="1715911" cy="788889"/>
            </a:xfrm>
          </p:grpSpPr>
          <p:sp>
            <p:nvSpPr>
              <p:cNvPr id="11" name="TextBox 10">
                <a:extLst>
                  <a:ext uri="{FF2B5EF4-FFF2-40B4-BE49-F238E27FC236}">
                    <a16:creationId xmlns:a16="http://schemas.microsoft.com/office/drawing/2014/main" id="{76717FB8-473A-1FB3-CF96-BE0B6F3AE871}"/>
                  </a:ext>
                </a:extLst>
              </p:cNvPr>
              <p:cNvSpPr txBox="1"/>
              <p:nvPr/>
            </p:nvSpPr>
            <p:spPr>
              <a:xfrm>
                <a:off x="4481690" y="5493644"/>
                <a:ext cx="1715911" cy="246221"/>
              </a:xfrm>
              <a:prstGeom prst="rect">
                <a:avLst/>
              </a:prstGeom>
              <a:noFill/>
            </p:spPr>
            <p:txBody>
              <a:bodyPr wrap="square">
                <a:spAutoFit/>
              </a:bodyPr>
              <a:lstStyle/>
              <a:p>
                <a:pPr algn="ctr"/>
                <a:r>
                  <a:rPr lang="en-US" sz="1000">
                    <a:solidFill>
                      <a:schemeClr val="bg1"/>
                    </a:solidFill>
                    <a:latin typeface="Arial" panose="020B0604020202020204" pitchFamily="34" charset="0"/>
                    <a:cs typeface="Arial" panose="020B0604020202020204" pitchFamily="34" charset="0"/>
                  </a:rPr>
                  <a:t>@</a:t>
                </a:r>
                <a:r>
                  <a:rPr lang="en-US" sz="1000" err="1">
                    <a:solidFill>
                      <a:schemeClr val="bg1"/>
                    </a:solidFill>
                    <a:latin typeface="Arial" panose="020B0604020202020204" pitchFamily="34" charset="0"/>
                    <a:cs typeface="Arial" panose="020B0604020202020204" pitchFamily="34" charset="0"/>
                  </a:rPr>
                  <a:t>sheffieldhallamuniversity</a:t>
                </a:r>
                <a:endParaRPr lang="en-US" sz="1000"/>
              </a:p>
            </p:txBody>
          </p:sp>
          <p:pic>
            <p:nvPicPr>
              <p:cNvPr id="20" name="Picture 19" descr="Icon&#10;&#10;Description automatically generated">
                <a:extLst>
                  <a:ext uri="{FF2B5EF4-FFF2-40B4-BE49-F238E27FC236}">
                    <a16:creationId xmlns:a16="http://schemas.microsoft.com/office/drawing/2014/main" id="{6DD71B8A-FBE5-86ED-DE48-D513A5A54657}"/>
                  </a:ext>
                </a:extLst>
              </p:cNvPr>
              <p:cNvPicPr>
                <a:picLocks noChangeAspect="1"/>
              </p:cNvPicPr>
              <p:nvPr/>
            </p:nvPicPr>
            <p:blipFill>
              <a:blip r:embed="rId5"/>
              <a:stretch>
                <a:fillRect/>
              </a:stretch>
            </p:blipFill>
            <p:spPr>
              <a:xfrm>
                <a:off x="5121683" y="4950976"/>
                <a:ext cx="473266" cy="473266"/>
              </a:xfrm>
              <a:prstGeom prst="rect">
                <a:avLst/>
              </a:prstGeom>
            </p:spPr>
          </p:pic>
        </p:grpSp>
        <p:grpSp>
          <p:nvGrpSpPr>
            <p:cNvPr id="29" name="Group 28">
              <a:extLst>
                <a:ext uri="{FF2B5EF4-FFF2-40B4-BE49-F238E27FC236}">
                  <a16:creationId xmlns:a16="http://schemas.microsoft.com/office/drawing/2014/main" id="{7D3F8AF1-5DA3-354D-6B61-61704C095BAD}"/>
                </a:ext>
              </a:extLst>
            </p:cNvPr>
            <p:cNvGrpSpPr/>
            <p:nvPr/>
          </p:nvGrpSpPr>
          <p:grpSpPr>
            <a:xfrm>
              <a:off x="7518406" y="4950976"/>
              <a:ext cx="1286933" cy="788888"/>
              <a:chOff x="7518406" y="4950976"/>
              <a:chExt cx="1286933" cy="788888"/>
            </a:xfrm>
          </p:grpSpPr>
          <p:sp>
            <p:nvSpPr>
              <p:cNvPr id="23" name="TextBox 22">
                <a:extLst>
                  <a:ext uri="{FF2B5EF4-FFF2-40B4-BE49-F238E27FC236}">
                    <a16:creationId xmlns:a16="http://schemas.microsoft.com/office/drawing/2014/main" id="{8066E611-F84B-11B9-E686-1358A861BE78}"/>
                  </a:ext>
                </a:extLst>
              </p:cNvPr>
              <p:cNvSpPr txBox="1"/>
              <p:nvPr/>
            </p:nvSpPr>
            <p:spPr>
              <a:xfrm>
                <a:off x="7518406" y="5493643"/>
                <a:ext cx="1286933" cy="246221"/>
              </a:xfrm>
              <a:prstGeom prst="rect">
                <a:avLst/>
              </a:prstGeom>
              <a:noFill/>
            </p:spPr>
            <p:txBody>
              <a:bodyPr wrap="square">
                <a:spAutoFit/>
              </a:bodyPr>
              <a:lstStyle/>
              <a:p>
                <a:pPr algn="ctr"/>
                <a:r>
                  <a:rPr lang="en-US" sz="1000">
                    <a:solidFill>
                      <a:schemeClr val="bg1"/>
                    </a:solidFill>
                    <a:latin typeface="Arial" panose="020B0604020202020204" pitchFamily="34" charset="0"/>
                    <a:cs typeface="Arial" panose="020B0604020202020204" pitchFamily="34" charset="0"/>
                  </a:rPr>
                  <a:t>@</a:t>
                </a:r>
                <a:r>
                  <a:rPr lang="en-US" sz="1000" err="1">
                    <a:solidFill>
                      <a:schemeClr val="bg1"/>
                    </a:solidFill>
                    <a:latin typeface="Arial" panose="020B0604020202020204" pitchFamily="34" charset="0"/>
                    <a:cs typeface="Arial" panose="020B0604020202020204" pitchFamily="34" charset="0"/>
                  </a:rPr>
                  <a:t>sheffhallamuni</a:t>
                </a:r>
                <a:r>
                  <a:rPr lang="en-US" sz="1000">
                    <a:solidFill>
                      <a:schemeClr val="bg1"/>
                    </a:solidFill>
                    <a:latin typeface="Arial" panose="020B0604020202020204" pitchFamily="34" charset="0"/>
                    <a:cs typeface="Arial" panose="020B0604020202020204" pitchFamily="34" charset="0"/>
                  </a:rPr>
                  <a:t> </a:t>
                </a:r>
                <a:endParaRPr lang="en-US" sz="1000"/>
              </a:p>
            </p:txBody>
          </p:sp>
          <p:pic>
            <p:nvPicPr>
              <p:cNvPr id="25" name="Picture 24" descr="Icon&#10;&#10;Description automatically generated">
                <a:extLst>
                  <a:ext uri="{FF2B5EF4-FFF2-40B4-BE49-F238E27FC236}">
                    <a16:creationId xmlns:a16="http://schemas.microsoft.com/office/drawing/2014/main" id="{34845674-6125-4323-3CEB-3E4D8584F82D}"/>
                  </a:ext>
                </a:extLst>
              </p:cNvPr>
              <p:cNvPicPr>
                <a:picLocks noChangeAspect="1"/>
              </p:cNvPicPr>
              <p:nvPr/>
            </p:nvPicPr>
            <p:blipFill>
              <a:blip r:embed="rId6"/>
              <a:stretch>
                <a:fillRect/>
              </a:stretch>
            </p:blipFill>
            <p:spPr>
              <a:xfrm>
                <a:off x="7919160" y="4950976"/>
                <a:ext cx="485423" cy="485423"/>
              </a:xfrm>
              <a:prstGeom prst="rect">
                <a:avLst/>
              </a:prstGeom>
            </p:spPr>
          </p:pic>
        </p:grpSp>
        <p:grpSp>
          <p:nvGrpSpPr>
            <p:cNvPr id="28" name="Group 27">
              <a:extLst>
                <a:ext uri="{FF2B5EF4-FFF2-40B4-BE49-F238E27FC236}">
                  <a16:creationId xmlns:a16="http://schemas.microsoft.com/office/drawing/2014/main" id="{4F870B1A-5D30-CF02-BB3A-EDA9C1B6370D}"/>
                </a:ext>
              </a:extLst>
            </p:cNvPr>
            <p:cNvGrpSpPr/>
            <p:nvPr/>
          </p:nvGrpSpPr>
          <p:grpSpPr>
            <a:xfrm>
              <a:off x="6254048" y="4992510"/>
              <a:ext cx="1286933" cy="747355"/>
              <a:chOff x="6254048" y="4992510"/>
              <a:chExt cx="1286933" cy="747355"/>
            </a:xfrm>
          </p:grpSpPr>
          <p:sp>
            <p:nvSpPr>
              <p:cNvPr id="14" name="TextBox 13">
                <a:extLst>
                  <a:ext uri="{FF2B5EF4-FFF2-40B4-BE49-F238E27FC236}">
                    <a16:creationId xmlns:a16="http://schemas.microsoft.com/office/drawing/2014/main" id="{E9F99E7B-1359-C8CF-E81D-2D7AF5989CF3}"/>
                  </a:ext>
                </a:extLst>
              </p:cNvPr>
              <p:cNvSpPr txBox="1"/>
              <p:nvPr/>
            </p:nvSpPr>
            <p:spPr>
              <a:xfrm>
                <a:off x="6254048" y="5493644"/>
                <a:ext cx="1286933" cy="246221"/>
              </a:xfrm>
              <a:prstGeom prst="rect">
                <a:avLst/>
              </a:prstGeom>
              <a:noFill/>
            </p:spPr>
            <p:txBody>
              <a:bodyPr wrap="square">
                <a:spAutoFit/>
              </a:bodyPr>
              <a:lstStyle/>
              <a:p>
                <a:pPr algn="ctr"/>
                <a:r>
                  <a:rPr lang="en-US" sz="1000">
                    <a:solidFill>
                      <a:schemeClr val="bg1"/>
                    </a:solidFill>
                    <a:latin typeface="Arial" panose="020B0604020202020204" pitchFamily="34" charset="0"/>
                    <a:cs typeface="Arial" panose="020B0604020202020204" pitchFamily="34" charset="0"/>
                  </a:rPr>
                  <a:t>@</a:t>
                </a:r>
                <a:r>
                  <a:rPr lang="en-US" sz="1000" err="1">
                    <a:solidFill>
                      <a:schemeClr val="bg1"/>
                    </a:solidFill>
                    <a:latin typeface="Arial" panose="020B0604020202020204" pitchFamily="34" charset="0"/>
                    <a:cs typeface="Arial" panose="020B0604020202020204" pitchFamily="34" charset="0"/>
                  </a:rPr>
                  <a:t>sheffhallamuni</a:t>
                </a:r>
                <a:r>
                  <a:rPr lang="en-US" sz="1000">
                    <a:solidFill>
                      <a:schemeClr val="bg1"/>
                    </a:solidFill>
                    <a:latin typeface="Arial" panose="020B0604020202020204" pitchFamily="34" charset="0"/>
                    <a:cs typeface="Arial" panose="020B0604020202020204" pitchFamily="34" charset="0"/>
                  </a:rPr>
                  <a:t> </a:t>
                </a:r>
                <a:endParaRPr lang="en-US" sz="1000"/>
              </a:p>
            </p:txBody>
          </p:sp>
          <p:pic>
            <p:nvPicPr>
              <p:cNvPr id="27" name="Picture 26" descr="Icon&#10;&#10;Description automatically generated">
                <a:extLst>
                  <a:ext uri="{FF2B5EF4-FFF2-40B4-BE49-F238E27FC236}">
                    <a16:creationId xmlns:a16="http://schemas.microsoft.com/office/drawing/2014/main" id="{9CA2192A-30E0-E056-EC67-29FB22EE8B88}"/>
                  </a:ext>
                </a:extLst>
              </p:cNvPr>
              <p:cNvPicPr>
                <a:picLocks noChangeAspect="1"/>
              </p:cNvPicPr>
              <p:nvPr/>
            </p:nvPicPr>
            <p:blipFill>
              <a:blip r:embed="rId7"/>
              <a:stretch>
                <a:fillRect/>
              </a:stretch>
            </p:blipFill>
            <p:spPr>
              <a:xfrm>
                <a:off x="6709834" y="4992510"/>
                <a:ext cx="386645" cy="386645"/>
              </a:xfrm>
              <a:prstGeom prst="rect">
                <a:avLst/>
              </a:prstGeom>
            </p:spPr>
          </p:pic>
        </p:grpSp>
      </p:grpSp>
      <p:sp>
        <p:nvSpPr>
          <p:cNvPr id="2" name="TextBox 1">
            <a:extLst>
              <a:ext uri="{FF2B5EF4-FFF2-40B4-BE49-F238E27FC236}">
                <a16:creationId xmlns:a16="http://schemas.microsoft.com/office/drawing/2014/main" id="{6A3B3A05-69FA-8408-65C6-976332B61475}"/>
              </a:ext>
            </a:extLst>
          </p:cNvPr>
          <p:cNvSpPr txBox="1"/>
          <p:nvPr/>
        </p:nvSpPr>
        <p:spPr>
          <a:xfrm>
            <a:off x="3604141" y="2587924"/>
            <a:ext cx="4927439" cy="1015663"/>
          </a:xfrm>
          <a:prstGeom prst="rect">
            <a:avLst/>
          </a:prstGeom>
          <a:noFill/>
        </p:spPr>
        <p:txBody>
          <a:bodyPr wrap="none" rtlCol="0">
            <a:spAutoFit/>
          </a:bodyPr>
          <a:lstStyle/>
          <a:p>
            <a:r>
              <a:rPr lang="en-GB" sz="6000" dirty="0">
                <a:solidFill>
                  <a:schemeClr val="bg1"/>
                </a:solidFill>
              </a:rPr>
              <a:t>Any questions?</a:t>
            </a:r>
          </a:p>
        </p:txBody>
      </p:sp>
    </p:spTree>
    <p:extLst>
      <p:ext uri="{BB962C8B-B14F-4D97-AF65-F5344CB8AC3E}">
        <p14:creationId xmlns:p14="http://schemas.microsoft.com/office/powerpoint/2010/main" val="25577447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llege of Policing">
  <a:themeElements>
    <a:clrScheme name="College theme">
      <a:dk1>
        <a:srgbClr val="2E2C70"/>
      </a:dk1>
      <a:lt1>
        <a:sysClr val="window" lastClr="FFFFFF"/>
      </a:lt1>
      <a:dk2>
        <a:srgbClr val="2E2C70"/>
      </a:dk2>
      <a:lt2>
        <a:srgbClr val="FFFFFF"/>
      </a:lt2>
      <a:accent1>
        <a:srgbClr val="0D7EAB"/>
      </a:accent1>
      <a:accent2>
        <a:srgbClr val="C75000"/>
      </a:accent2>
      <a:accent3>
        <a:srgbClr val="35826A"/>
      </a:accent3>
      <a:accent4>
        <a:srgbClr val="5D4FB5"/>
      </a:accent4>
      <a:accent5>
        <a:srgbClr val="687887"/>
      </a:accent5>
      <a:accent6>
        <a:srgbClr val="DC143C"/>
      </a:accent6>
      <a:hlink>
        <a:srgbClr val="2E2C70"/>
      </a:hlink>
      <a:folHlink>
        <a:srgbClr val="650017"/>
      </a:folHlink>
    </a:clrScheme>
    <a:fontScheme name="College of Polic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owerPoint" id="{B1EFFFD1-4707-4CDE-9C7B-D6967C3A274E}" vid="{19F9784B-68B7-490C-8F6A-3E835EE6CAB7}"/>
    </a:ext>
  </a:ext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68227_win32_fixed" id="{17DD1A52-D3DE-4BC7-AB4E-5ED952CBB3F4}" vid="{D8C85220-06A0-4E3D-954C-BC12E2647BF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2C553FD4797B4AA719864A74C6C951" ma:contentTypeVersion="14" ma:contentTypeDescription="Create a new document." ma:contentTypeScope="" ma:versionID="701ecdb74eb8b9c85446ee110a603f28">
  <xsd:schema xmlns:xsd="http://www.w3.org/2001/XMLSchema" xmlns:xs="http://www.w3.org/2001/XMLSchema" xmlns:p="http://schemas.microsoft.com/office/2006/metadata/properties" xmlns:ns3="e9db4916-8baa-4d49-bd09-c4d07add126b" xmlns:ns4="3fa88d97-2eec-4067-8983-e1e5dfce28c6" targetNamespace="http://schemas.microsoft.com/office/2006/metadata/properties" ma:root="true" ma:fieldsID="0e213475eb4f11957666cd786ecaf5a6" ns3:_="" ns4:_="">
    <xsd:import namespace="e9db4916-8baa-4d49-bd09-c4d07add126b"/>
    <xsd:import namespace="3fa88d97-2eec-4067-8983-e1e5dfce28c6"/>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4916-8baa-4d49-bd09-c4d07add1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88d97-2eec-4067-8983-e1e5dfce28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9db4916-8baa-4d49-bd09-c4d07add126b" xsi:nil="true"/>
  </documentManagement>
</p:properties>
</file>

<file path=customXml/itemProps1.xml><?xml version="1.0" encoding="utf-8"?>
<ds:datastoreItem xmlns:ds="http://schemas.openxmlformats.org/officeDocument/2006/customXml" ds:itemID="{82087F6E-E140-4BDB-B095-4BBFF91D0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4916-8baa-4d49-bd09-c4d07add126b"/>
    <ds:schemaRef ds:uri="3fa88d97-2eec-4067-8983-e1e5dfce28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508BED-EF11-46FB-85F1-95CF074A04EB}">
  <ds:schemaRefs>
    <ds:schemaRef ds:uri="http://schemas.microsoft.com/sharepoint/v3/contenttype/forms"/>
  </ds:schemaRefs>
</ds:datastoreItem>
</file>

<file path=customXml/itemProps3.xml><?xml version="1.0" encoding="utf-8"?>
<ds:datastoreItem xmlns:ds="http://schemas.openxmlformats.org/officeDocument/2006/customXml" ds:itemID="{8CA39928-FEC6-48AC-B441-E770BC51FA8C}">
  <ds:schemaRefs>
    <ds:schemaRef ds:uri="3fa88d97-2eec-4067-8983-e1e5dfce28c6"/>
    <ds:schemaRef ds:uri="http://purl.org/dc/elements/1.1/"/>
    <ds:schemaRef ds:uri="http://schemas.microsoft.com/office/2006/metadata/properties"/>
    <ds:schemaRef ds:uri="e9db4916-8baa-4d49-bd09-c4d07add126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1416</TotalTime>
  <Words>4089</Words>
  <Application>Microsoft Office PowerPoint</Application>
  <PresentationFormat>Widescreen</PresentationFormat>
  <Paragraphs>409</Paragraphs>
  <Slides>31</Slides>
  <Notes>21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31</vt:i4>
      </vt:variant>
    </vt:vector>
  </HeadingPairs>
  <TitlesOfParts>
    <vt:vector size="53" baseType="lpstr">
      <vt:lpstr>Aptos</vt:lpstr>
      <vt:lpstr>Aptos Narrow</vt:lpstr>
      <vt:lpstr>Arial</vt:lpstr>
      <vt:lpstr>Calibri</vt:lpstr>
      <vt:lpstr>Calibri Light</vt:lpstr>
      <vt:lpstr>Canva Sans</vt:lpstr>
      <vt:lpstr>Canva Sans Bold</vt:lpstr>
      <vt:lpstr>Muli</vt:lpstr>
      <vt:lpstr>Muli Black</vt:lpstr>
      <vt:lpstr>Mulish</vt:lpstr>
      <vt:lpstr>Mulish Black</vt:lpstr>
      <vt:lpstr>Mulish Medium</vt:lpstr>
      <vt:lpstr>Poppins</vt:lpstr>
      <vt:lpstr>Segoe UI</vt:lpstr>
      <vt:lpstr>Tabarra Sans Heavy</vt:lpstr>
      <vt:lpstr>Times New Roman</vt:lpstr>
      <vt:lpstr>Wingdings</vt:lpstr>
      <vt:lpstr>WordVisi_MSFontService</vt:lpstr>
      <vt:lpstr>1_Office Theme</vt:lpstr>
      <vt:lpstr>College of Policing</vt:lpstr>
      <vt:lpstr>Office Theme</vt:lpstr>
      <vt:lpstr>4_Office Theme</vt:lpstr>
      <vt:lpstr>Preventing Youth Violence:  Research &amp; Evidence Conference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slide 1</vt:lpstr>
      <vt:lpstr>Human resources slide 2</vt:lpstr>
      <vt:lpstr>Human resources slide 2</vt:lpstr>
      <vt:lpstr>Human resources slide 2</vt:lpstr>
      <vt:lpstr>Human resources slide 2</vt:lpstr>
      <vt:lpstr>Human resources slide 2</vt:lpstr>
      <vt:lpstr>Human resources slide 2</vt:lpstr>
      <vt:lpstr>Qualitative feedback from teachers</vt:lpstr>
      <vt:lpstr>PowerPoint Presentation</vt:lpstr>
      <vt:lpstr>Human resources slide 2</vt:lpstr>
      <vt:lpstr>PowerPoint Presentation</vt:lpstr>
    </vt:vector>
  </TitlesOfParts>
  <Company>South Yorkshire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Youth Violence:  Research &amp; Evidence Conference 2025</dc:title>
  <dc:creator>MIKE PARKER</dc:creator>
  <cp:lastModifiedBy>Jade Stevens</cp:lastModifiedBy>
  <cp:revision>9</cp:revision>
  <dcterms:created xsi:type="dcterms:W3CDTF">2025-02-07T16:20:27Z</dcterms:created>
  <dcterms:modified xsi:type="dcterms:W3CDTF">2025-02-18T12:11:18Z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29d828-a824-4b78-ab24-eaae5922aa38_Enabled">
    <vt:lpwstr>true</vt:lpwstr>
  </property>
  <property fmtid="{D5CDD505-2E9C-101B-9397-08002B2CF9AE}" pid="3" name="MSIP_Label_f529d828-a824-4b78-ab24-eaae5922aa38_SetDate">
    <vt:lpwstr>2025-02-07T16:21:40Z</vt:lpwstr>
  </property>
  <property fmtid="{D5CDD505-2E9C-101B-9397-08002B2CF9AE}" pid="4" name="MSIP_Label_f529d828-a824-4b78-ab24-eaae5922aa38_Method">
    <vt:lpwstr>Standard</vt:lpwstr>
  </property>
  <property fmtid="{D5CDD505-2E9C-101B-9397-08002B2CF9AE}" pid="5" name="MSIP_Label_f529d828-a824-4b78-ab24-eaae5922aa38_Name">
    <vt:lpwstr>OFFICIAL</vt:lpwstr>
  </property>
  <property fmtid="{D5CDD505-2E9C-101B-9397-08002B2CF9AE}" pid="6" name="MSIP_Label_f529d828-a824-4b78-ab24-eaae5922aa38_SiteId">
    <vt:lpwstr>b23255a1-8f78-4144-8904-31f019036ade</vt:lpwstr>
  </property>
  <property fmtid="{D5CDD505-2E9C-101B-9397-08002B2CF9AE}" pid="7" name="MSIP_Label_f529d828-a824-4b78-ab24-eaae5922aa38_ActionId">
    <vt:lpwstr>3d133993-e581-465e-ab94-0b89a3860129</vt:lpwstr>
  </property>
  <property fmtid="{D5CDD505-2E9C-101B-9397-08002B2CF9AE}" pid="8" name="MSIP_Label_f529d828-a824-4b78-ab24-eaae5922aa38_ContentBits">
    <vt:lpwstr>0</vt:lpwstr>
  </property>
  <property fmtid="{D5CDD505-2E9C-101B-9397-08002B2CF9AE}" pid="9" name="ContentTypeId">
    <vt:lpwstr>0x010100522C553FD4797B4AA719864A74C6C951</vt:lpwstr>
  </property>
</Properties>
</file>